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3" r:id="rId2"/>
    <p:sldId id="258" r:id="rId3"/>
    <p:sldId id="257" r:id="rId4"/>
    <p:sldId id="261" r:id="rId5"/>
    <p:sldId id="314" r:id="rId6"/>
    <p:sldId id="310" r:id="rId7"/>
    <p:sldId id="320" r:id="rId8"/>
    <p:sldId id="325" r:id="rId9"/>
    <p:sldId id="326" r:id="rId10"/>
    <p:sldId id="328" r:id="rId11"/>
    <p:sldId id="331" r:id="rId12"/>
    <p:sldId id="332" r:id="rId13"/>
    <p:sldId id="333" r:id="rId14"/>
    <p:sldId id="1383" r:id="rId15"/>
    <p:sldId id="1386" r:id="rId16"/>
    <p:sldId id="1387" r:id="rId17"/>
    <p:sldId id="306" r:id="rId18"/>
    <p:sldId id="1384" r:id="rId19"/>
    <p:sldId id="1334" r:id="rId20"/>
    <p:sldId id="351" r:id="rId21"/>
    <p:sldId id="352" r:id="rId22"/>
    <p:sldId id="13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795" initials="7" lastIdx="5" clrIdx="0">
    <p:extLst>
      <p:ext uri="{19B8F6BF-5375-455C-9EA6-DF929625EA0E}">
        <p15:presenceInfo xmlns:p15="http://schemas.microsoft.com/office/powerpoint/2012/main" userId="S::x7795@365e.me::f36e3f99-3c69-4c99-98e9-302aa6640e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961"/>
    <a:srgbClr val="8EA727"/>
    <a:srgbClr val="3D3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6"/>
  </p:normalViewPr>
  <p:slideViewPr>
    <p:cSldViewPr snapToGrid="0" snapToObjects="1">
      <p:cViewPr varScale="1">
        <p:scale>
          <a:sx n="84" d="100"/>
          <a:sy n="84" d="100"/>
        </p:scale>
        <p:origin x="20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2389359698681734"/>
          <c:h val="0.949928315412186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0">
              <a:solidFill>
                <a:schemeClr val="lt1">
                  <a:alpha val="0"/>
                </a:schemeClr>
              </a:solidFill>
              <a:bevel/>
            </a:ln>
            <a:effectLst>
              <a:outerShdw blurRad="7923" sx="1000" sy="1000" algn="ctr" rotWithShape="0">
                <a:srgbClr val="000000"/>
              </a:outerShdw>
            </a:effectLst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0">
                <a:solidFill>
                  <a:schemeClr val="lt1">
                    <a:alpha val="0"/>
                  </a:schemeClr>
                </a:solidFill>
                <a:bevel/>
              </a:ln>
              <a:effectLst>
                <a:outerShdw blurRad="7923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3E-6842-8EB2-32F3A561881E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0">
                <a:solidFill>
                  <a:schemeClr val="lt1">
                    <a:alpha val="0"/>
                  </a:schemeClr>
                </a:solidFill>
                <a:bevel/>
              </a:ln>
              <a:effectLst>
                <a:outerShdw blurRad="7923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3E-6842-8EB2-32F3A561881E}"/>
              </c:ext>
            </c:extLst>
          </c:dPt>
          <c:dPt>
            <c:idx val="2"/>
            <c:bubble3D val="0"/>
            <c:spPr>
              <a:solidFill>
                <a:srgbClr val="8EA727"/>
              </a:solidFill>
              <a:ln w="0">
                <a:solidFill>
                  <a:schemeClr val="lt1">
                    <a:alpha val="0"/>
                  </a:schemeClr>
                </a:solidFill>
                <a:bevel/>
              </a:ln>
              <a:effectLst>
                <a:outerShdw blurRad="7923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3E-6842-8EB2-32F3A561881E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0">
                <a:solidFill>
                  <a:schemeClr val="lt1">
                    <a:alpha val="0"/>
                  </a:schemeClr>
                </a:solidFill>
                <a:bevel/>
              </a:ln>
              <a:effectLst>
                <a:outerShdw blurRad="7923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3E-6842-8EB2-32F3A561881E}"/>
              </c:ext>
            </c:extLst>
          </c:dPt>
          <c:cat>
            <c:strRef>
              <c:f>Лист1!$A$2:$A$5</c:f>
              <c:strCache>
                <c:ptCount val="4"/>
                <c:pt idx="0">
                  <c:v>Штраф</c:v>
                </c:pt>
                <c:pt idx="1">
                  <c:v>Обязательные работы</c:v>
                </c:pt>
                <c:pt idx="2">
                  <c:v>Условное лишение свободы</c:v>
                </c:pt>
                <c:pt idx="3">
                  <c:v>Реальное лишение свободы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10.4</c:v>
                </c:pt>
                <c:pt idx="1">
                  <c:v>0.9</c:v>
                </c:pt>
                <c:pt idx="2">
                  <c:v>84.4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3E-6842-8EB2-32F3A5618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5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8EA727">
          <a:alpha val="0"/>
        </a:srgbClr>
      </a:solidFill>
    </a:ln>
    <a:effectLst>
      <a:outerShdw dir="3360000" sx="1000" sy="1000" algn="ctr" rotWithShape="0">
        <a:srgbClr val="000000"/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0.62646</cdr:x>
      <cdr:y>0.45612</cdr:y>
    </cdr:from>
    <cdr:to>
      <cdr:x>0.80393</cdr:x>
      <cdr:y>0.45612</cdr:y>
    </cdr:to>
    <cdr:cxnSp macro="">
      <cdr:nvCxnSpPr>
        <cdr:cNvPr id="6" name="Прямая соединительная линия 5">
          <a:extLst xmlns:a="http://schemas.openxmlformats.org/drawingml/2006/main">
            <a:ext uri="{FF2B5EF4-FFF2-40B4-BE49-F238E27FC236}">
              <a16:creationId xmlns:a16="http://schemas.microsoft.com/office/drawing/2014/main" id="{E418D741-90DF-9841-BABE-0CBA980BAF54}"/>
            </a:ext>
          </a:extLst>
        </cdr:cNvPr>
        <cdr:cNvCxnSpPr/>
      </cdr:nvCxnSpPr>
      <cdr:spPr>
        <a:xfrm xmlns:a="http://schemas.openxmlformats.org/drawingml/2006/main">
          <a:off x="5322420" y="2610852"/>
          <a:ext cx="150780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/>
          </a:solidFill>
          <a:headEnd type="oval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0.60494</cdr:x>
      <cdr:y>0.6614</cdr:y>
    </cdr:from>
    <cdr:to>
      <cdr:x>0.78241</cdr:x>
      <cdr:y>0.6614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:a16="http://schemas.microsoft.com/office/drawing/2014/main" id="{62379A17-5CC7-4541-8F9C-D21EC55BAE5E}"/>
            </a:ext>
          </a:extLst>
        </cdr:cNvPr>
        <cdr:cNvCxnSpPr/>
      </cdr:nvCxnSpPr>
      <cdr:spPr>
        <a:xfrm xmlns:a="http://schemas.openxmlformats.org/drawingml/2006/main">
          <a:off x="5139540" y="3696863"/>
          <a:ext cx="150778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/>
          </a:solidFill>
          <a:headEnd type="oval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6FC60-75C2-1848-BCE0-3E9C8C0F1F68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7F716-379C-E94D-857E-6A5B65163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3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C0636-C8AA-7341-AE36-06340A81548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5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«М» выиграла аукцион на поставку медицинских изделий в больницы области. Для исполнения контракта компания «М» приобрела оборудование у компании «Р», которая занималась производством требуемых медицинских изделий. Медицинские изделия были поставлены в больницы в срок. По результатам проведенной проверки было установлено, что технические характеристики поставленного оборудования не соответствуют регистрационному удостоверению медицинского изделия, выданному компании «Р» ранее. До реализации оборудования компания «Р» направила в Росздравнадзор необходимый пакет документов для корректировки регистрационного досье, однако с учетом бюрократических процедур на момент реализации оборудования изменения в регистрационное досье внесены не были. Усовершенствованные медицинские изделия угрозы для жизни и здоровья человека не представляли. Как итог, руководство компаний «М» и «Р» подозревается в совершении преступления, предусмотренного п. «а» ч.2 ст.238.1 УК РФ, а именно в незаконном производстве и сбыте незарегистрированных медицинских изделий, совершенных в крупном размере, группой лиц по предварительному сговору, наказание за которое предусматривает от 5 до 8 лет лишения свободы.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F716-379C-E94D-857E-6A5B651634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0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F716-379C-E94D-857E-6A5B6516349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6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F716-379C-E94D-857E-6A5B651634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8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материалам прокуратуры возбуждено уголовное дело в отношении индивидуального предпринимателя, который поставлял по контракту с Волгоградским региональным отделением фонда социального страхования РФ противопролежневые матрасы для инвалидов. Как сообщила ИА "Высота 102" старший помощник прокурора области Оксана Черединина, контракт был заключен 6 февраля прошлого года на сумму более 4,6 миллиона рублей. В соответствии с техзаданием, закупались полиуретановые матрасы и подушки, предназначенные для профилактики возникновения пролежней при длительном нахождении инвалида в положении лежа. Всего планировалось купить 300 изделий стоимостью 8,5 тысячи рублей за штуку. 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Установлено, что поставленные предпринимателем средства реабилитации требованиям технического задания не соответствовали. Согласно экспертному заключению, использование подобных матрасов по назначению, а именно для оказания надлежащей медицинской профилактики пролежней, невозможно. Более того применение подобных изделий может повлечь ухудшение состояния здоровья больного. 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стоимость приобретенных коммерсантом матрасов у аффилированной фирмы для дальнейшей поставки ФСС составляла 3,9 тысячи рублей за единицу. 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материалов проверки прокуратуры Центрального района г.Волгограда, проведенной с привлечением сотрудников УЭБ и ПК ГУ МВД России по Волгоградской области, в отношении коммерсанта возбуждено уголовное дело по ч.4 ст.159 УК РФ (мошенничество в особо крупном размере), ч.2 ст.238.1 УК РФ (обращение фальсифицированных медицинских изделий в крупном размере).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Расследование уголовного дела проводится СО по Центральному району г.Волгограда СУ СК РФ по Волгоградской области.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СУ СКР по Волгоградской области сообщили, что в настоящее время устанавливаются обстоятельства совершенного преступления. В рамках расследования также будет дана правовая оценка халатному бездействию со стороны должностных лиц регионального Фонда социального страхования. Установлено, что 54-летнему предпринимателю, который занимается оптовой торговлей фармацевтической продукцией, перечислили всю сумму контракта - свыше 4,6 миллиона рублей. При этом акт приемки был подписан при поставке одного из 300 единиц товара. Позже выяснилось, что поставленные изделия не отвечают предъявленным требованиям, не являются противопролежневыми, а маркировка на ярлыке не соответствует заявленной в акте сдачи-приемки.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F716-379C-E94D-857E-6A5B6516349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5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BEB40-E420-9749-B39E-1173AF356F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«М» выиграла аукцион на поставку медицинских изделий в больницы области. Для исполнения контракта компания «М» приобрела оборудование у компании «Р», которая занималась производством требуемых медицинских изделий. Медицинские изделия были поставлены в больницы в срок. По результатам проведенной проверки было установлено, что технические характеристики поставленного оборудования не соответствуют регистрационному удостоверению медицинского изделия, выданному компании «Р» ранее. До реализации оборудования компания «Р» направила в Росздравнадзор необходимый пакет документов для корректировки регистрационного досье, однако с учетом бюрократических процедур на момент реализации оборудования изменения в регистрационное досье внесены не были. Усовершенствованные медицинские изделия угрозы для жизни и здоровья человека не представляли. Как итог, руководство компаний «М» и «Р» подозревается в совершении преступления, предусмотренного п. «а» ч.2 ст.238.1 УК РФ, а именно в незаконном производстве и сбыте незарегистрированных медицинских изделий, совершенных в крупном размере, группой лиц по предварительному сговору, наказание за которое предусматривает от 5 до 8 лет лишения свободы.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F716-379C-E94D-857E-6A5B6516349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6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C0636-C8AA-7341-AE36-06340A81548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1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822F5-8956-824A-9C92-9D7887C77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924C28-C5A0-304A-B167-BDBC5F8D1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7C0943-1C4B-BC4A-9C02-71CE91AF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5B984-E4C7-D342-A588-4E552C104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C4E73-7FD1-624D-8B9B-343F50B5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4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DBD4A-ABC6-CF4A-9FF9-CBDABB3A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EB1B4C-A4D5-8545-90B6-8B7789635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0A6B7-A941-1445-AD40-A7CB28BB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016A9-A18A-5F43-BBAA-6196F3F0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C7AF5-162A-3F4A-9268-32058EF5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1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89D55E-6348-FE4B-8EF2-2AAE918A1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4773B9-EFC2-874C-994F-57A07A3C8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E99EF-9E8D-C647-B50C-A2928E6D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DAFA9-FBBF-C840-967C-9152659C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D45B41-89E1-5048-8BFA-799E7D70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6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7D00C-30C1-E445-BEA7-6F308A24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581BC-7DC1-5948-8B0C-D9A2CCBF2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BFD3AC-AECB-5F44-B616-E2954F44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7B85CF-2A22-A241-BC23-AC19D7C0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511EE-30E9-D145-A27E-21F2CA75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09393-5FB7-B14F-90F7-E13589D4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F0FABC-C871-304C-93AF-7373A375A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BFE88D-904D-674D-B09C-2C92BD57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21D73-5A4B-E74E-8AE8-99E99841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1F0C4-91A4-614C-A2B2-F908ADB6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90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B03AA-BB02-354B-BEEF-5FF2E272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0189D7-4D44-744A-8CCF-98C1DC78F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A52201-D98C-FE45-8BF6-193F4F174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A2CB3F-CB4B-E84D-BFF4-7C35ED96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CD87EB-B560-6A4A-8E89-4CB08D58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3CEF72-21D6-1A46-9CFD-3D07E4E1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8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B2FCF-E058-7348-8BC4-BAEE46E3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04EDA2-CFC5-B54A-BA18-498800809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9C7E6E-B670-B14B-9E7E-BA288EBEB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93B565-6F2E-8647-BF54-B06AF1250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B93535-1010-2545-9722-83B056C43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C6AD78-538E-7D42-80FA-341043867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78913C-3033-CF44-B348-9ED4DE69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4AA705-85BB-9240-840F-1554095E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0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2CE76-B17E-BD4E-8FA4-0FDABEE5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97819C-F4F3-2946-BAC6-21252397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F76FDB-C814-9D40-9855-2214F338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F1DDEA-4582-824B-8331-757FA2E9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0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BD1D99-4A6D-F54D-BDC8-0A70E26A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86E45D-DCD1-E84D-B791-77C2AD2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F5616A-8BB7-D044-ABAD-7A5B3DFA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1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2E77F-08D5-4F46-BC49-FE6663A3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3FC3FF-732A-304F-B332-1BE1C3315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7DEA62-CF17-D24E-88A8-FD86DDB5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36E81D-EAB2-924C-8D4F-DBE9CFC0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D08D57-CBC8-704A-AFE0-E04BEA1E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6EF5DB-00B5-F646-B1D9-095551BF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0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A791E-94E9-C944-8ED2-AE49CFF9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460339-947D-7841-9151-A41160F7E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BDB627-0D46-F043-9862-2C84F799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7CC903-754C-6444-9E72-6994A1FF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FF7DBB-3154-B045-84B6-05D7F25A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F9538F-523D-9D4B-A78F-83CF34CC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4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7DADA-DA5B-A64C-9FC5-96C12F0C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196771-601C-754B-9B5F-5B5118EF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C1301-9F83-774F-B5BE-597A123DC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67E61-158A-0E47-BF1C-93D5E7B73516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B784F-5687-4F41-890C-00B82924E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5A331-68B0-6140-B1A2-68A62904E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5D63B-52FC-7C46-B278-FDC34C673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3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53646-C597-AB49-891E-225E6EF4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C27A8D-CC90-F244-BCFF-F843C791A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37292" r="13472" b="38333"/>
          <a:stretch/>
        </p:blipFill>
        <p:spPr>
          <a:xfrm>
            <a:off x="0" y="164306"/>
            <a:ext cx="4843463" cy="1671637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859223-990B-2C48-AFDA-E0FA2D47F4C7}"/>
              </a:ext>
            </a:extLst>
          </p:cNvPr>
          <p:cNvSpPr/>
          <p:nvPr/>
        </p:nvSpPr>
        <p:spPr>
          <a:xfrm>
            <a:off x="913066" y="2000249"/>
            <a:ext cx="10016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МЕДИЦИНСКИХ ИЗДЕЛИЙ: </a:t>
            </a:r>
            <a:r>
              <a:rPr lang="ru-RU" sz="36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УГОЛОВНЫЕ РИСКИ</a:t>
            </a:r>
          </a:p>
        </p:txBody>
      </p:sp>
      <p:pic>
        <p:nvPicPr>
          <p:cNvPr id="4" name="Рисунок 3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9EA5B50-FF16-AE4A-9B0F-7B8BAC0C8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31" y="3364884"/>
            <a:ext cx="5427537" cy="3429000"/>
          </a:xfrm>
          <a:prstGeom prst="rect">
            <a:avLst/>
          </a:prstGeom>
        </p:spPr>
      </p:pic>
      <p:sp>
        <p:nvSpPr>
          <p:cNvPr id="2" name="Прямоугольник с одним скругленным углом 1">
            <a:extLst>
              <a:ext uri="{FF2B5EF4-FFF2-40B4-BE49-F238E27FC236}">
                <a16:creationId xmlns:a16="http://schemas.microsoft.com/office/drawing/2014/main" id="{1CE8458F-6084-024A-929A-4366E33C2E4F}"/>
              </a:ext>
            </a:extLst>
          </p:cNvPr>
          <p:cNvSpPr/>
          <p:nvPr/>
        </p:nvSpPr>
        <p:spPr>
          <a:xfrm>
            <a:off x="10150549" y="164307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3490A3-55FB-9F41-B641-DDDB5851BF69}"/>
              </a:ext>
            </a:extLst>
          </p:cNvPr>
          <p:cNvSpPr/>
          <p:nvPr/>
        </p:nvSpPr>
        <p:spPr>
          <a:xfrm>
            <a:off x="10150549" y="504549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скругленным углом 8">
            <a:extLst>
              <a:ext uri="{FF2B5EF4-FFF2-40B4-BE49-F238E27FC236}">
                <a16:creationId xmlns:a16="http://schemas.microsoft.com/office/drawing/2014/main" id="{444A4F0F-AAB1-034F-9FBF-B5DD44A85492}"/>
              </a:ext>
            </a:extLst>
          </p:cNvPr>
          <p:cNvSpPr/>
          <p:nvPr/>
        </p:nvSpPr>
        <p:spPr>
          <a:xfrm>
            <a:off x="0" y="6051674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B6074D-5C68-F147-8FAA-E71450428B26}"/>
              </a:ext>
            </a:extLst>
          </p:cNvPr>
          <p:cNvSpPr/>
          <p:nvPr/>
        </p:nvSpPr>
        <p:spPr>
          <a:xfrm>
            <a:off x="0" y="6391916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7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85F58-AA97-C44B-9397-CB60FED3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6E135-04D4-5746-8A7E-48090F5B7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37292" r="13472" b="38333"/>
          <a:stretch/>
        </p:blipFill>
        <p:spPr>
          <a:xfrm>
            <a:off x="8685276" y="225410"/>
            <a:ext cx="3505200" cy="1209759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FAD16-B9D4-5741-8B78-92AFB77074C1}"/>
              </a:ext>
            </a:extLst>
          </p:cNvPr>
          <p:cNvSpPr txBox="1"/>
          <p:nvPr/>
        </p:nvSpPr>
        <p:spPr>
          <a:xfrm>
            <a:off x="2031694" y="2875002"/>
            <a:ext cx="491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</a:t>
            </a:r>
          </a:p>
        </p:txBody>
      </p:sp>
      <p:pic>
        <p:nvPicPr>
          <p:cNvPr id="6" name="Рисунок 5" descr="Изображение выглядит как человек,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F8F95D59-A9A6-5740-A273-275F89F90F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2524" y="544457"/>
            <a:ext cx="7999476" cy="5386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1591B3-92F9-5D47-83AC-667FBB38B3BA}"/>
              </a:ext>
            </a:extLst>
          </p:cNvPr>
          <p:cNvSpPr txBox="1"/>
          <p:nvPr/>
        </p:nvSpPr>
        <p:spPr>
          <a:xfrm rot="1196324">
            <a:off x="4628047" y="3172416"/>
            <a:ext cx="1643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</a:t>
            </a:r>
          </a:p>
        </p:txBody>
      </p:sp>
      <p:sp>
        <p:nvSpPr>
          <p:cNvPr id="9" name="Прямоугольник с одним скругленным углом 8">
            <a:extLst>
              <a:ext uri="{FF2B5EF4-FFF2-40B4-BE49-F238E27FC236}">
                <a16:creationId xmlns:a16="http://schemas.microsoft.com/office/drawing/2014/main" id="{ED1E8120-0806-3C4F-B8D2-D21FC8BAC4B3}"/>
              </a:ext>
            </a:extLst>
          </p:cNvPr>
          <p:cNvSpPr/>
          <p:nvPr/>
        </p:nvSpPr>
        <p:spPr>
          <a:xfrm>
            <a:off x="-9757" y="751201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9E6D2A-1480-994D-A7EC-5B85CD5CC45D}"/>
              </a:ext>
            </a:extLst>
          </p:cNvPr>
          <p:cNvSpPr/>
          <p:nvPr/>
        </p:nvSpPr>
        <p:spPr>
          <a:xfrm>
            <a:off x="-9757" y="1091443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одним скругленным углом 10">
            <a:extLst>
              <a:ext uri="{FF2B5EF4-FFF2-40B4-BE49-F238E27FC236}">
                <a16:creationId xmlns:a16="http://schemas.microsoft.com/office/drawing/2014/main" id="{917B2451-F93B-204A-B39A-01C85FD57CA8}"/>
              </a:ext>
            </a:extLst>
          </p:cNvPr>
          <p:cNvSpPr/>
          <p:nvPr/>
        </p:nvSpPr>
        <p:spPr>
          <a:xfrm>
            <a:off x="10149025" y="5620117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CB3936-3E11-FC42-BBE8-65CFDADABE6B}"/>
              </a:ext>
            </a:extLst>
          </p:cNvPr>
          <p:cNvSpPr/>
          <p:nvPr/>
        </p:nvSpPr>
        <p:spPr>
          <a:xfrm>
            <a:off x="10149025" y="5960359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54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Зал суда приговор: стоковые картинки, бесплатные, роялти-фри фото Зал суда  приговор | Depositphotos">
            <a:extLst>
              <a:ext uri="{FF2B5EF4-FFF2-40B4-BE49-F238E27FC236}">
                <a16:creationId xmlns:a16="http://schemas.microsoft.com/office/drawing/2014/main" id="{F4AB1AC8-D927-0F44-8D0E-334042D0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05" y="-5"/>
            <a:ext cx="103386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754A38-BEBE-524C-A240-343F323AE6DB}"/>
              </a:ext>
            </a:extLst>
          </p:cNvPr>
          <p:cNvSpPr/>
          <p:nvPr/>
        </p:nvSpPr>
        <p:spPr>
          <a:xfrm>
            <a:off x="0" y="0"/>
            <a:ext cx="3827721" cy="6858000"/>
          </a:xfrm>
          <a:prstGeom prst="rect">
            <a:avLst/>
          </a:prstGeom>
          <a:solidFill>
            <a:srgbClr val="3D3D3E"/>
          </a:solidFill>
          <a:ln>
            <a:solidFill>
              <a:srgbClr val="3D3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3A8A36FB-D3DF-DC44-85EA-F587E9F725A3}"/>
              </a:ext>
            </a:extLst>
          </p:cNvPr>
          <p:cNvSpPr/>
          <p:nvPr/>
        </p:nvSpPr>
        <p:spPr>
          <a:xfrm rot="5400000">
            <a:off x="919717" y="2907995"/>
            <a:ext cx="6857997" cy="1041990"/>
          </a:xfrm>
          <a:prstGeom prst="triangle">
            <a:avLst>
              <a:gd name="adj" fmla="val 51402"/>
            </a:avLst>
          </a:prstGeom>
          <a:solidFill>
            <a:srgbClr val="3D3D3E"/>
          </a:solidFill>
          <a:ln>
            <a:solidFill>
              <a:srgbClr val="3D3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167B69-221F-2442-9651-498233831C47}"/>
              </a:ext>
            </a:extLst>
          </p:cNvPr>
          <p:cNvSpPr/>
          <p:nvPr/>
        </p:nvSpPr>
        <p:spPr>
          <a:xfrm>
            <a:off x="241006" y="1203788"/>
            <a:ext cx="43462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СКАМЬЕ ПОДСУДИМЫХ МОГУТ ОКАЗАТЬСЯ: </a:t>
            </a:r>
          </a:p>
          <a:p>
            <a:pPr defTabSz="457200"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Tx/>
              <a:buChar char="-"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</a:t>
            </a:r>
          </a:p>
          <a:p>
            <a:pPr marL="342900" indent="-342900" defTabSz="457200">
              <a:buFontTx/>
              <a:buChar char="-"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директор</a:t>
            </a:r>
          </a:p>
          <a:p>
            <a:pPr marL="342900" indent="-342900" defTabSz="457200">
              <a:buFontTx/>
              <a:buChar char="-"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 ответственные за внесение изменений в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регдосье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Tx/>
              <a:buChar char="-"/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 ответственные за производство</a:t>
            </a: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:a16="http://schemas.microsoft.com/office/drawing/2014/main" id="{40C78240-8571-4741-85B8-FBCA32DEA41E}"/>
              </a:ext>
            </a:extLst>
          </p:cNvPr>
          <p:cNvSpPr/>
          <p:nvPr/>
        </p:nvSpPr>
        <p:spPr>
          <a:xfrm>
            <a:off x="-1" y="343802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946AEE-DC42-4A4D-8519-A34144A9B51F}"/>
              </a:ext>
            </a:extLst>
          </p:cNvPr>
          <p:cNvSpPr/>
          <p:nvPr/>
        </p:nvSpPr>
        <p:spPr>
          <a:xfrm>
            <a:off x="-1" y="684044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одним скругленным углом 11">
            <a:extLst>
              <a:ext uri="{FF2B5EF4-FFF2-40B4-BE49-F238E27FC236}">
                <a16:creationId xmlns:a16="http://schemas.microsoft.com/office/drawing/2014/main" id="{9B341D58-096F-5C49-9F67-76D4C01A6D7C}"/>
              </a:ext>
            </a:extLst>
          </p:cNvPr>
          <p:cNvSpPr/>
          <p:nvPr/>
        </p:nvSpPr>
        <p:spPr>
          <a:xfrm>
            <a:off x="10150549" y="5988639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D853FF-ADFE-834A-9619-5578A41118E4}"/>
              </a:ext>
            </a:extLst>
          </p:cNvPr>
          <p:cNvSpPr/>
          <p:nvPr/>
        </p:nvSpPr>
        <p:spPr>
          <a:xfrm>
            <a:off x="10150549" y="6328881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Говорите «нет» правильно. 10 способов отказать человеку, не обидев его |  Люди | ОБЩЕСТВО | АиФ Санкт-Петербург">
            <a:extLst>
              <a:ext uri="{FF2B5EF4-FFF2-40B4-BE49-F238E27FC236}">
                <a16:creationId xmlns:a16="http://schemas.microsoft.com/office/drawing/2014/main" id="{68A6F31B-70D5-DB45-B144-1282A840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46" y="-4"/>
            <a:ext cx="10327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B6FB98-2A1F-4F48-ADA5-F10FBFB89CEB}"/>
              </a:ext>
            </a:extLst>
          </p:cNvPr>
          <p:cNvSpPr/>
          <p:nvPr/>
        </p:nvSpPr>
        <p:spPr>
          <a:xfrm>
            <a:off x="0" y="0"/>
            <a:ext cx="3983665" cy="6858000"/>
          </a:xfrm>
          <a:prstGeom prst="rect">
            <a:avLst/>
          </a:prstGeom>
          <a:solidFill>
            <a:srgbClr val="3D3D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7EF5A6A9-A2B5-5240-B869-44D5CF055282}"/>
              </a:ext>
            </a:extLst>
          </p:cNvPr>
          <p:cNvSpPr/>
          <p:nvPr/>
        </p:nvSpPr>
        <p:spPr>
          <a:xfrm rot="5400000">
            <a:off x="979965" y="3003700"/>
            <a:ext cx="6858002" cy="850605"/>
          </a:xfrm>
          <a:prstGeom prst="triangle">
            <a:avLst>
              <a:gd name="adj" fmla="val 49070"/>
            </a:avLst>
          </a:prstGeom>
          <a:solidFill>
            <a:srgbClr val="3D3D3E"/>
          </a:solidFill>
          <a:ln>
            <a:solidFill>
              <a:srgbClr val="3D3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5082E4-317C-D841-ACDA-BFF1849A4A8F}"/>
              </a:ext>
            </a:extLst>
          </p:cNvPr>
          <p:cNvSpPr/>
          <p:nvPr/>
        </p:nvSpPr>
        <p:spPr>
          <a:xfrm>
            <a:off x="467830" y="1229815"/>
            <a:ext cx="35158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32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СУДАМИ НЕ УЧИТЫВАЕТСЯ</a:t>
            </a:r>
            <a:endParaRPr lang="ru-RU" sz="24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59ADD-0E8A-E743-8179-235B17BCB7DD}"/>
              </a:ext>
            </a:extLst>
          </p:cNvPr>
          <p:cNvSpPr txBox="1"/>
          <p:nvPr/>
        </p:nvSpPr>
        <p:spPr>
          <a:xfrm>
            <a:off x="467830" y="2430542"/>
            <a:ext cx="3829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приемки МИ медучреждением  в полном объеме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сбоев и претензий к работе МИ</a:t>
            </a:r>
            <a:endParaRPr lang="ru-RU" sz="2400" dirty="0"/>
          </a:p>
        </p:txBody>
      </p:sp>
      <p:sp>
        <p:nvSpPr>
          <p:cNvPr id="7" name="Прямоугольник с одним скругленным углом 6">
            <a:extLst>
              <a:ext uri="{FF2B5EF4-FFF2-40B4-BE49-F238E27FC236}">
                <a16:creationId xmlns:a16="http://schemas.microsoft.com/office/drawing/2014/main" id="{FB761DF8-F619-4847-8EB1-CB54B4D90C73}"/>
              </a:ext>
            </a:extLst>
          </p:cNvPr>
          <p:cNvSpPr/>
          <p:nvPr/>
        </p:nvSpPr>
        <p:spPr>
          <a:xfrm>
            <a:off x="10511636" y="5905888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A08D28-797B-A842-8BB4-F1B635955840}"/>
              </a:ext>
            </a:extLst>
          </p:cNvPr>
          <p:cNvSpPr/>
          <p:nvPr/>
        </p:nvSpPr>
        <p:spPr>
          <a:xfrm>
            <a:off x="10511636" y="6246130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скругленным углом 8">
            <a:extLst>
              <a:ext uri="{FF2B5EF4-FFF2-40B4-BE49-F238E27FC236}">
                <a16:creationId xmlns:a16="http://schemas.microsoft.com/office/drawing/2014/main" id="{BC37EB1B-1053-F44E-B6CC-9B5894C11DBB}"/>
              </a:ext>
            </a:extLst>
          </p:cNvPr>
          <p:cNvSpPr/>
          <p:nvPr/>
        </p:nvSpPr>
        <p:spPr>
          <a:xfrm>
            <a:off x="0" y="475716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E53BCE-0F28-C24C-9DE4-7DBF802086B9}"/>
              </a:ext>
            </a:extLst>
          </p:cNvPr>
          <p:cNvSpPr/>
          <p:nvPr/>
        </p:nvSpPr>
        <p:spPr>
          <a:xfrm>
            <a:off x="0" y="815958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Как правильно заводить часы|DEKA.ua">
            <a:extLst>
              <a:ext uri="{FF2B5EF4-FFF2-40B4-BE49-F238E27FC236}">
                <a16:creationId xmlns:a16="http://schemas.microsoft.com/office/drawing/2014/main" id="{95D37408-894D-3B4B-BA6C-08C31C6F8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181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B6FB98-2A1F-4F48-ADA5-F10FBFB89CEB}"/>
              </a:ext>
            </a:extLst>
          </p:cNvPr>
          <p:cNvSpPr/>
          <p:nvPr/>
        </p:nvSpPr>
        <p:spPr>
          <a:xfrm>
            <a:off x="0" y="0"/>
            <a:ext cx="6195234" cy="6858000"/>
          </a:xfrm>
          <a:prstGeom prst="rect">
            <a:avLst/>
          </a:prstGeom>
          <a:solidFill>
            <a:srgbClr val="3D3D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7EF5A6A9-A2B5-5240-B869-44D5CF055282}"/>
              </a:ext>
            </a:extLst>
          </p:cNvPr>
          <p:cNvSpPr/>
          <p:nvPr/>
        </p:nvSpPr>
        <p:spPr>
          <a:xfrm rot="5400000">
            <a:off x="3191536" y="3003699"/>
            <a:ext cx="6858002" cy="850605"/>
          </a:xfrm>
          <a:prstGeom prst="triangle">
            <a:avLst>
              <a:gd name="adj" fmla="val 49070"/>
            </a:avLst>
          </a:prstGeom>
          <a:solidFill>
            <a:srgbClr val="3D3D3E"/>
          </a:solidFill>
          <a:ln>
            <a:solidFill>
              <a:srgbClr val="3D3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5082E4-317C-D841-ACDA-BFF1849A4A8F}"/>
              </a:ext>
            </a:extLst>
          </p:cNvPr>
          <p:cNvSpPr/>
          <p:nvPr/>
        </p:nvSpPr>
        <p:spPr>
          <a:xfrm>
            <a:off x="528077" y="2736502"/>
            <a:ext cx="6021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НЕЗАРЕГИСТРИРОВАННОСТИ</a:t>
            </a:r>
          </a:p>
          <a:p>
            <a:pPr lvl="0" defTabSz="457200">
              <a:defRPr/>
            </a:pPr>
            <a:r>
              <a:rPr lang="ru-RU" sz="28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ПРОИЗВОДИТЕЛЬ УЗНАЕТ ПОСТФАКТУМ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DCC5A-EBFA-FC49-839F-BEC33D49B3EE}"/>
              </a:ext>
            </a:extLst>
          </p:cNvPr>
          <p:cNvSpPr txBox="1"/>
          <p:nvPr/>
        </p:nvSpPr>
        <p:spPr>
          <a:xfrm>
            <a:off x="528077" y="4243253"/>
            <a:ext cx="5018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времени на разработку защитной позиции остается </a:t>
            </a:r>
            <a:r>
              <a:rPr lang="ru-RU" sz="24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</a:t>
            </a: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:a16="http://schemas.microsoft.com/office/drawing/2014/main" id="{C7B61EDF-9062-DB49-941C-94E7978F688E}"/>
              </a:ext>
            </a:extLst>
          </p:cNvPr>
          <p:cNvSpPr/>
          <p:nvPr/>
        </p:nvSpPr>
        <p:spPr>
          <a:xfrm>
            <a:off x="0" y="612510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8A3D18-687F-D946-BEBA-FF1B679B7339}"/>
              </a:ext>
            </a:extLst>
          </p:cNvPr>
          <p:cNvSpPr/>
          <p:nvPr/>
        </p:nvSpPr>
        <p:spPr>
          <a:xfrm>
            <a:off x="0" y="952752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одним скругленным углом 11">
            <a:extLst>
              <a:ext uri="{FF2B5EF4-FFF2-40B4-BE49-F238E27FC236}">
                <a16:creationId xmlns:a16="http://schemas.microsoft.com/office/drawing/2014/main" id="{9DE4F7EA-37F4-E64B-9B9D-E02E418D5975}"/>
              </a:ext>
            </a:extLst>
          </p:cNvPr>
          <p:cNvSpPr/>
          <p:nvPr/>
        </p:nvSpPr>
        <p:spPr>
          <a:xfrm>
            <a:off x="10150549" y="5863359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8AC07FC-E5AC-1549-8CA1-8E23CC0AB15E}"/>
              </a:ext>
            </a:extLst>
          </p:cNvPr>
          <p:cNvSpPr/>
          <p:nvPr/>
        </p:nvSpPr>
        <p:spPr>
          <a:xfrm>
            <a:off x="10150549" y="6203601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9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F73FE6D-2CE3-B94D-B148-377C6AEFD189}"/>
              </a:ext>
            </a:extLst>
          </p:cNvPr>
          <p:cNvSpPr/>
          <p:nvPr/>
        </p:nvSpPr>
        <p:spPr>
          <a:xfrm>
            <a:off x="7086033" y="4013720"/>
            <a:ext cx="47282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РАБОТЫ</a:t>
            </a:r>
          </a:p>
          <a:p>
            <a:r>
              <a:rPr lang="ru-RU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0,9%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418D741-90DF-9841-BABE-0CBA980BAF54}"/>
              </a:ext>
            </a:extLst>
          </p:cNvPr>
          <p:cNvCxnSpPr>
            <a:cxnSpLocks/>
          </p:cNvCxnSpPr>
          <p:nvPr/>
        </p:nvCxnSpPr>
        <p:spPr>
          <a:xfrm>
            <a:off x="5164569" y="2340864"/>
            <a:ext cx="1964843" cy="0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2592CB3-FEB0-FD44-A3FD-D767EB807AA5}"/>
              </a:ext>
            </a:extLst>
          </p:cNvPr>
          <p:cNvCxnSpPr>
            <a:cxnSpLocks/>
          </p:cNvCxnSpPr>
          <p:nvPr/>
        </p:nvCxnSpPr>
        <p:spPr>
          <a:xfrm>
            <a:off x="4638425" y="5456668"/>
            <a:ext cx="2592748" cy="0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E2EB00-DDEF-D24B-837A-091A507C8F3B}"/>
              </a:ext>
            </a:extLst>
          </p:cNvPr>
          <p:cNvSpPr/>
          <p:nvPr/>
        </p:nvSpPr>
        <p:spPr>
          <a:xfrm>
            <a:off x="7231173" y="5220777"/>
            <a:ext cx="41892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УСЛОВНОЕ ЛИШЕНИЕ СВОБОДЫ </a:t>
            </a:r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84,4%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BA4F5A6-25E3-0E4D-BD8B-62A5AEC1FFCB}"/>
              </a:ext>
            </a:extLst>
          </p:cNvPr>
          <p:cNvSpPr/>
          <p:nvPr/>
        </p:nvSpPr>
        <p:spPr>
          <a:xfrm>
            <a:off x="982073" y="2705725"/>
            <a:ext cx="4182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НАКАЗАНИЯ</a:t>
            </a:r>
            <a:endParaRPr lang="ru-RU" sz="44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8346D6-9D0F-7648-B6F9-3CBE138DBBD1}"/>
              </a:ext>
            </a:extLst>
          </p:cNvPr>
          <p:cNvSpPr/>
          <p:nvPr/>
        </p:nvSpPr>
        <p:spPr>
          <a:xfrm>
            <a:off x="7129412" y="1691918"/>
            <a:ext cx="5392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РЕАЛЬНОЕ ЛИШЕНИЕ СВОБОДЫ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</a:t>
            </a:r>
            <a:r>
              <a:rPr lang="en-GB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ru-RU" sz="28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C2C6FD-BFBF-794B-BA69-6C7A2827E1D1}"/>
              </a:ext>
            </a:extLst>
          </p:cNvPr>
          <p:cNvSpPr/>
          <p:nvPr/>
        </p:nvSpPr>
        <p:spPr>
          <a:xfrm>
            <a:off x="152400" y="153682"/>
            <a:ext cx="12193524" cy="6856718"/>
          </a:xfrm>
          <a:prstGeom prst="rect">
            <a:avLst/>
          </a:prstGeom>
          <a:solidFill>
            <a:schemeClr val="dk1">
              <a:alpha val="67761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E16D1B9-6FA0-DA40-B6E4-0E5475EBF24F}"/>
              </a:ext>
            </a:extLst>
          </p:cNvPr>
          <p:cNvGrpSpPr/>
          <p:nvPr/>
        </p:nvGrpSpPr>
        <p:grpSpPr>
          <a:xfrm>
            <a:off x="331620" y="1007867"/>
            <a:ext cx="11372056" cy="5589420"/>
            <a:chOff x="179220" y="710939"/>
            <a:chExt cx="11372056" cy="5724000"/>
          </a:xfrm>
        </p:grpSpPr>
        <p:graphicFrame>
          <p:nvGraphicFramePr>
            <p:cNvPr id="17" name="Диаграмма 16">
              <a:extLst>
                <a:ext uri="{FF2B5EF4-FFF2-40B4-BE49-F238E27FC236}">
                  <a16:creationId xmlns:a16="http://schemas.microsoft.com/office/drawing/2014/main" id="{C5134F95-6606-3D4E-AC99-741134BB6211}"/>
                </a:ext>
              </a:extLst>
            </p:cNvPr>
            <p:cNvGraphicFramePr/>
            <p:nvPr>
              <p:extLst/>
            </p:nvPr>
          </p:nvGraphicFramePr>
          <p:xfrm>
            <a:off x="179220" y="710939"/>
            <a:ext cx="8496000" cy="572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D4CBD6-1B18-1B43-A679-21A0FEED4E43}"/>
                </a:ext>
              </a:extLst>
            </p:cNvPr>
            <p:cNvSpPr txBox="1"/>
            <p:nvPr/>
          </p:nvSpPr>
          <p:spPr>
            <a:xfrm>
              <a:off x="7094188" y="2934262"/>
              <a:ext cx="4457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ШТРАФ </a:t>
              </a:r>
              <a:r>
                <a:rPr lang="ru-RU" sz="3600" b="1" dirty="0">
                  <a:solidFill>
                    <a:srgbClr val="8EA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10,4</a:t>
              </a:r>
              <a:r>
                <a:rPr lang="en-GB" sz="3600" b="1" dirty="0">
                  <a:solidFill>
                    <a:srgbClr val="8EA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3600" b="1" dirty="0">
                  <a:solidFill>
                    <a:srgbClr val="8EA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8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1F8F039-8F76-F949-BB92-D6BD956A5958}"/>
              </a:ext>
            </a:extLst>
          </p:cNvPr>
          <p:cNvSpPr/>
          <p:nvPr/>
        </p:nvSpPr>
        <p:spPr>
          <a:xfrm>
            <a:off x="7238433" y="4166120"/>
            <a:ext cx="47282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РАБОТЫ</a:t>
            </a:r>
          </a:p>
          <a:p>
            <a:r>
              <a:rPr lang="ru-RU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0,9%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6CC3443-7919-A348-B68F-89D068B7C6B0}"/>
              </a:ext>
            </a:extLst>
          </p:cNvPr>
          <p:cNvCxnSpPr>
            <a:cxnSpLocks/>
          </p:cNvCxnSpPr>
          <p:nvPr/>
        </p:nvCxnSpPr>
        <p:spPr>
          <a:xfrm>
            <a:off x="5316969" y="2493264"/>
            <a:ext cx="1964843" cy="0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C1ACEAB-5232-1443-B602-4334C6E4FE9B}"/>
              </a:ext>
            </a:extLst>
          </p:cNvPr>
          <p:cNvCxnSpPr>
            <a:cxnSpLocks/>
          </p:cNvCxnSpPr>
          <p:nvPr/>
        </p:nvCxnSpPr>
        <p:spPr>
          <a:xfrm>
            <a:off x="4790825" y="5609068"/>
            <a:ext cx="2592748" cy="0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8FAA1FC-F70E-B146-A255-92671C10B2D3}"/>
              </a:ext>
            </a:extLst>
          </p:cNvPr>
          <p:cNvSpPr/>
          <p:nvPr/>
        </p:nvSpPr>
        <p:spPr>
          <a:xfrm>
            <a:off x="7383573" y="5373177"/>
            <a:ext cx="4189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УСЛОВНОЕ ЛИШЕНИЕ СВОБОДЫ </a:t>
            </a:r>
            <a:r>
              <a:rPr lang="ru-RU" sz="36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84,4%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A5ED72E-3301-1148-9126-56E2370D626E}"/>
              </a:ext>
            </a:extLst>
          </p:cNvPr>
          <p:cNvSpPr/>
          <p:nvPr/>
        </p:nvSpPr>
        <p:spPr>
          <a:xfrm>
            <a:off x="1134473" y="2858125"/>
            <a:ext cx="4182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НАКАЗАНИЯ</a:t>
            </a:r>
            <a:endParaRPr lang="ru-RU" sz="44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8078A55-1571-0746-AC1A-5E20FC393D1E}"/>
              </a:ext>
            </a:extLst>
          </p:cNvPr>
          <p:cNvSpPr/>
          <p:nvPr/>
        </p:nvSpPr>
        <p:spPr>
          <a:xfrm>
            <a:off x="7281812" y="1844318"/>
            <a:ext cx="5392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РЕАЛЬНОЕ ЛИШЕНИЕ СВОБОДЫ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</a:t>
            </a:r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4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C2D6909-FB37-BE48-8A55-0EBE0F69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171" y="101709"/>
            <a:ext cx="8876856" cy="1428751"/>
          </a:xfrm>
          <a:prstGeom prst="rect">
            <a:avLst/>
          </a:prstGeom>
          <a:noFill/>
          <a:ln w="12700">
            <a:miter lim="800000"/>
            <a:headEnd/>
            <a:tailEnd/>
          </a:ln>
          <a:effectLst/>
        </p:spPr>
        <p:txBody>
          <a:bodyPr rIns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P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S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. </a:t>
            </a: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А случается и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так…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6C6FF3-D490-4041-AF1D-66B114222D4A}"/>
              </a:ext>
            </a:extLst>
          </p:cNvPr>
          <p:cNvGrpSpPr/>
          <p:nvPr/>
        </p:nvGrpSpPr>
        <p:grpSpPr>
          <a:xfrm>
            <a:off x="8411660" y="2063315"/>
            <a:ext cx="2379079" cy="1519954"/>
            <a:chOff x="1721432" y="2546553"/>
            <a:chExt cx="914400" cy="9144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EAB3501-A401-3044-881C-EC41AEFAFB30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8EA727"/>
                </a:highlight>
              </a:endParaRPr>
            </a:p>
          </p:txBody>
        </p:sp>
        <p:pic>
          <p:nvPicPr>
            <p:cNvPr id="14" name="Рисунок 13" descr="Здание контур">
              <a:extLst>
                <a:ext uri="{FF2B5EF4-FFF2-40B4-BE49-F238E27FC236}">
                  <a16:creationId xmlns:a16="http://schemas.microsoft.com/office/drawing/2014/main" id="{340BDD2E-41EC-0246-8D7F-D927E98C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27BF59-2615-9844-923D-D2A568BC2D1B}"/>
              </a:ext>
            </a:extLst>
          </p:cNvPr>
          <p:cNvSpPr txBox="1"/>
          <p:nvPr/>
        </p:nvSpPr>
        <p:spPr>
          <a:xfrm>
            <a:off x="1310683" y="3442647"/>
            <a:ext cx="237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Госзаказчик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CCAC4-2503-6744-8950-423755FDCA80}"/>
              </a:ext>
            </a:extLst>
          </p:cNvPr>
          <p:cNvSpPr txBox="1"/>
          <p:nvPr/>
        </p:nvSpPr>
        <p:spPr>
          <a:xfrm>
            <a:off x="5062099" y="3539331"/>
            <a:ext cx="237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Поставщик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AD6B94A-5849-704E-A6E8-25D21E48DB86}"/>
              </a:ext>
            </a:extLst>
          </p:cNvPr>
          <p:cNvCxnSpPr>
            <a:cxnSpLocks/>
          </p:cNvCxnSpPr>
          <p:nvPr/>
        </p:nvCxnSpPr>
        <p:spPr>
          <a:xfrm flipV="1">
            <a:off x="-10056" y="918795"/>
            <a:ext cx="2392904" cy="28938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E2CA8C3-E829-DC40-A09E-05D36AA38B79}"/>
              </a:ext>
            </a:extLst>
          </p:cNvPr>
          <p:cNvCxnSpPr>
            <a:cxnSpLocks/>
          </p:cNvCxnSpPr>
          <p:nvPr/>
        </p:nvCxnSpPr>
        <p:spPr>
          <a:xfrm>
            <a:off x="9601200" y="918795"/>
            <a:ext cx="2590800" cy="558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8572A75-2632-2743-8B47-ED975D96B98F}"/>
              </a:ext>
            </a:extLst>
          </p:cNvPr>
          <p:cNvCxnSpPr>
            <a:cxnSpLocks/>
          </p:cNvCxnSpPr>
          <p:nvPr/>
        </p:nvCxnSpPr>
        <p:spPr>
          <a:xfrm flipV="1">
            <a:off x="-10056" y="1045366"/>
            <a:ext cx="2392904" cy="28938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6C575D0-E4C2-3B42-BF4F-BEEDD2627EA5}"/>
              </a:ext>
            </a:extLst>
          </p:cNvPr>
          <p:cNvCxnSpPr>
            <a:cxnSpLocks/>
          </p:cNvCxnSpPr>
          <p:nvPr/>
        </p:nvCxnSpPr>
        <p:spPr>
          <a:xfrm>
            <a:off x="9601200" y="1036359"/>
            <a:ext cx="2590800" cy="558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5A4C8E73-4190-1B4A-8E52-ACCD82EA31F7}"/>
              </a:ext>
            </a:extLst>
          </p:cNvPr>
          <p:cNvCxnSpPr>
            <a:cxnSpLocks/>
          </p:cNvCxnSpPr>
          <p:nvPr/>
        </p:nvCxnSpPr>
        <p:spPr>
          <a:xfrm>
            <a:off x="7272338" y="2940122"/>
            <a:ext cx="16041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C208610-7537-224C-9D34-9CAE666988D3}"/>
              </a:ext>
            </a:extLst>
          </p:cNvPr>
          <p:cNvSpPr txBox="1"/>
          <p:nvPr/>
        </p:nvSpPr>
        <p:spPr>
          <a:xfrm>
            <a:off x="8169727" y="3505581"/>
            <a:ext cx="282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Медучреждение</a:t>
            </a:r>
          </a:p>
        </p:txBody>
      </p:sp>
      <p:pic>
        <p:nvPicPr>
          <p:cNvPr id="8" name="Рисунок 7" descr="Мужской профиль">
            <a:extLst>
              <a:ext uri="{FF2B5EF4-FFF2-40B4-BE49-F238E27FC236}">
                <a16:creationId xmlns:a16="http://schemas.microsoft.com/office/drawing/2014/main" id="{0372461A-5217-9545-B174-19A4FFE31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033" y="2086155"/>
            <a:ext cx="1519954" cy="1519954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536EB16-6941-274C-B9C4-823ED47EB31A}"/>
              </a:ext>
            </a:extLst>
          </p:cNvPr>
          <p:cNvCxnSpPr>
            <a:cxnSpLocks/>
          </p:cNvCxnSpPr>
          <p:nvPr/>
        </p:nvCxnSpPr>
        <p:spPr>
          <a:xfrm>
            <a:off x="3405795" y="2940122"/>
            <a:ext cx="1820074" cy="723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C951CC-48E3-4242-AE8E-17500E6AC37C}"/>
              </a:ext>
            </a:extLst>
          </p:cNvPr>
          <p:cNvSpPr txBox="1"/>
          <p:nvPr/>
        </p:nvSpPr>
        <p:spPr>
          <a:xfrm>
            <a:off x="3792164" y="2536271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Контракт</a:t>
            </a:r>
            <a:endParaRPr lang="ru-RU" dirty="0"/>
          </a:p>
        </p:txBody>
      </p:sp>
      <p:pic>
        <p:nvPicPr>
          <p:cNvPr id="58" name="Рисунок 57" descr="Школа">
            <a:extLst>
              <a:ext uri="{FF2B5EF4-FFF2-40B4-BE49-F238E27FC236}">
                <a16:creationId xmlns:a16="http://schemas.microsoft.com/office/drawing/2014/main" id="{FCEA1421-A2D0-3D48-B990-144564E1C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5743" y="2148758"/>
            <a:ext cx="1590628" cy="1590628"/>
          </a:xfrm>
          <a:prstGeom prst="rect">
            <a:avLst/>
          </a:prstGeom>
        </p:spPr>
      </p:pic>
      <p:pic>
        <p:nvPicPr>
          <p:cNvPr id="40" name="Рисунок 39" descr="Монеты">
            <a:extLst>
              <a:ext uri="{FF2B5EF4-FFF2-40B4-BE49-F238E27FC236}">
                <a16:creationId xmlns:a16="http://schemas.microsoft.com/office/drawing/2014/main" id="{C25AA327-798D-B44A-8B0A-562DAC905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09796" y="2920520"/>
            <a:ext cx="452513" cy="452513"/>
          </a:xfrm>
          <a:prstGeom prst="rect">
            <a:avLst/>
          </a:prstGeom>
        </p:spPr>
      </p:pic>
      <p:pic>
        <p:nvPicPr>
          <p:cNvPr id="10" name="Рисунок 9" descr="Кровать">
            <a:extLst>
              <a:ext uri="{FF2B5EF4-FFF2-40B4-BE49-F238E27FC236}">
                <a16:creationId xmlns:a16="http://schemas.microsoft.com/office/drawing/2014/main" id="{7A145DA3-E24F-9242-860D-D98422D98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70352" y="219862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D80DF3-CF94-174E-8DFE-929BD818A9F8}"/>
              </a:ext>
            </a:extLst>
          </p:cNvPr>
          <p:cNvSpPr txBox="1"/>
          <p:nvPr/>
        </p:nvSpPr>
        <p:spPr>
          <a:xfrm>
            <a:off x="1656268" y="4731768"/>
            <a:ext cx="924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Несоответствие РУ </a:t>
            </a:r>
          </a:p>
          <a:p>
            <a:r>
              <a:rPr lang="ru-RU" sz="24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= Несоответствие ТЗ </a:t>
            </a:r>
          </a:p>
          <a:p>
            <a:r>
              <a:rPr lang="ru-RU" sz="24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= 238.1 УК РФ + 159 УК РФ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653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60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D9EB5-1FCA-0A4B-91C7-43BCC985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41DE8-D4C6-9D40-A00F-993FE9DEE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37292" r="13472" b="38333"/>
          <a:stretch/>
        </p:blipFill>
        <p:spPr>
          <a:xfrm>
            <a:off x="8979408" y="128016"/>
            <a:ext cx="3047999" cy="105196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E2D8C-B4F4-BD45-988B-E8D72EEF287E}"/>
              </a:ext>
            </a:extLst>
          </p:cNvPr>
          <p:cNvSpPr txBox="1"/>
          <p:nvPr/>
        </p:nvSpPr>
        <p:spPr>
          <a:xfrm>
            <a:off x="816246" y="1445156"/>
            <a:ext cx="1004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Ст.159 </a:t>
            </a:r>
            <a:r>
              <a:rPr lang="ru-RU" sz="32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 РФ «Мошенничество»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010EB-92F5-B748-B911-1F14E1810355}"/>
              </a:ext>
            </a:extLst>
          </p:cNvPr>
          <p:cNvSpPr txBox="1"/>
          <p:nvPr/>
        </p:nvSpPr>
        <p:spPr>
          <a:xfrm>
            <a:off x="816247" y="3306386"/>
            <a:ext cx="1016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Хищение чужого имущества путем обмана</a:t>
            </a:r>
            <a:endParaRPr lang="ru-RU" sz="24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с одним скругленным углом 12">
            <a:extLst>
              <a:ext uri="{FF2B5EF4-FFF2-40B4-BE49-F238E27FC236}">
                <a16:creationId xmlns:a16="http://schemas.microsoft.com/office/drawing/2014/main" id="{E33FE537-D4CD-3C4F-AA60-B44FE081AA65}"/>
              </a:ext>
            </a:extLst>
          </p:cNvPr>
          <p:cNvSpPr/>
          <p:nvPr/>
        </p:nvSpPr>
        <p:spPr>
          <a:xfrm>
            <a:off x="0" y="338326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5EB06A9-F52B-9148-BDFD-6AFFB172ED23}"/>
              </a:ext>
            </a:extLst>
          </p:cNvPr>
          <p:cNvSpPr/>
          <p:nvPr/>
        </p:nvSpPr>
        <p:spPr>
          <a:xfrm>
            <a:off x="0" y="678568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одним скругленным углом 14">
            <a:extLst>
              <a:ext uri="{FF2B5EF4-FFF2-40B4-BE49-F238E27FC236}">
                <a16:creationId xmlns:a16="http://schemas.microsoft.com/office/drawing/2014/main" id="{0A76CAE7-AAC8-CE4A-A457-1E5ED40F286D}"/>
              </a:ext>
            </a:extLst>
          </p:cNvPr>
          <p:cNvSpPr/>
          <p:nvPr/>
        </p:nvSpPr>
        <p:spPr>
          <a:xfrm>
            <a:off x="10150549" y="6119118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BE0476-488C-BE47-A9AD-7EDD92A93925}"/>
              </a:ext>
            </a:extLst>
          </p:cNvPr>
          <p:cNvSpPr/>
          <p:nvPr/>
        </p:nvSpPr>
        <p:spPr>
          <a:xfrm>
            <a:off x="10150549" y="6459360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793D-1CBA-7640-B7B5-608B542748FF}"/>
              </a:ext>
            </a:extLst>
          </p:cNvPr>
          <p:cNvSpPr txBox="1"/>
          <p:nvPr/>
        </p:nvSpPr>
        <p:spPr>
          <a:xfrm>
            <a:off x="816247" y="4433769"/>
            <a:ext cx="1016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2A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Вероятность реального лишения свободы свыше 50%</a:t>
            </a:r>
          </a:p>
        </p:txBody>
      </p:sp>
    </p:spTree>
    <p:extLst>
      <p:ext uri="{BB962C8B-B14F-4D97-AF65-F5344CB8AC3E}">
        <p14:creationId xmlns:p14="http://schemas.microsoft.com/office/powerpoint/2010/main" val="154622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;p4">
            <a:extLst>
              <a:ext uri="{FF2B5EF4-FFF2-40B4-BE49-F238E27FC236}">
                <a16:creationId xmlns:a16="http://schemas.microsoft.com/office/drawing/2014/main" id="{DF00016F-CE61-BD47-888D-D2F9B627ECB8}"/>
              </a:ext>
            </a:extLst>
          </p:cNvPr>
          <p:cNvSpPr txBox="1"/>
          <p:nvPr/>
        </p:nvSpPr>
        <p:spPr>
          <a:xfrm>
            <a:off x="1609984" y="251097"/>
            <a:ext cx="8851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600" b="1" dirty="0">
                <a:solidFill>
                  <a:srgbClr val="8EA727"/>
                </a:solidFill>
                <a:latin typeface="Gill Sans Nova Light" panose="020B0302020104020203" pitchFamily="34" charset="0"/>
                <a:ea typeface="Arial"/>
                <a:cs typeface="Times New Roman" panose="02020603050405020304" pitchFamily="18" charset="0"/>
                <a:sym typeface="Montserrat"/>
              </a:rPr>
              <a:t>ПРИЗНАКИ МОШЕННИЧЕСТВА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2E93E3B-8DB1-7943-8A7E-F75F748BBB6A}"/>
              </a:ext>
            </a:extLst>
          </p:cNvPr>
          <p:cNvCxnSpPr>
            <a:cxnSpLocks/>
          </p:cNvCxnSpPr>
          <p:nvPr/>
        </p:nvCxnSpPr>
        <p:spPr>
          <a:xfrm>
            <a:off x="0" y="504391"/>
            <a:ext cx="1862882" cy="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411A3E8-148D-9849-8F66-F80B57AD5FD3}"/>
              </a:ext>
            </a:extLst>
          </p:cNvPr>
          <p:cNvCxnSpPr>
            <a:cxnSpLocks/>
          </p:cNvCxnSpPr>
          <p:nvPr/>
        </p:nvCxnSpPr>
        <p:spPr>
          <a:xfrm>
            <a:off x="10056" y="644091"/>
            <a:ext cx="1852826" cy="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9F94ADF-B81C-C54A-A63C-162CC1A9A8BC}"/>
              </a:ext>
            </a:extLst>
          </p:cNvPr>
          <p:cNvCxnSpPr>
            <a:cxnSpLocks/>
          </p:cNvCxnSpPr>
          <p:nvPr/>
        </p:nvCxnSpPr>
        <p:spPr>
          <a:xfrm>
            <a:off x="10108144" y="514753"/>
            <a:ext cx="2083856" cy="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03E03B1-2FAF-F542-BDA6-EA933CE93E8B}"/>
              </a:ext>
            </a:extLst>
          </p:cNvPr>
          <p:cNvCxnSpPr>
            <a:cxnSpLocks/>
          </p:cNvCxnSpPr>
          <p:nvPr/>
        </p:nvCxnSpPr>
        <p:spPr>
          <a:xfrm>
            <a:off x="10108144" y="664295"/>
            <a:ext cx="2093912" cy="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5FD0EF-4075-D54E-9826-EAE9ED04F7C8}"/>
              </a:ext>
            </a:extLst>
          </p:cNvPr>
          <p:cNvSpPr/>
          <p:nvPr/>
        </p:nvSpPr>
        <p:spPr>
          <a:xfrm>
            <a:off x="6267324" y="1673078"/>
            <a:ext cx="47359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ОБМАН</a:t>
            </a:r>
            <a:endParaRPr lang="ru-RU" sz="24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Сговор</a:t>
            </a:r>
          </a:p>
          <a:p>
            <a:endParaRPr lang="ru-RU" sz="17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участие в формировании НМЦК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участие в формировании конкурсной документации, в том числе ТЗ, включение ограничивающих условий – сроки, продукция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получение информации о конкурсе до объявления закупки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регулярная победа в конкурсе одних и тех же участников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незаконный отказ в допуске к участию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приемка некачественных/невыполненных работ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оплата до исполнения контракта</a:t>
            </a:r>
            <a:endParaRPr lang="ru-RU" sz="17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4DE0D00-475D-C94C-B922-8015204340BE}"/>
              </a:ext>
            </a:extLst>
          </p:cNvPr>
          <p:cNvSpPr/>
          <p:nvPr/>
        </p:nvSpPr>
        <p:spPr>
          <a:xfrm>
            <a:off x="931441" y="1673078"/>
            <a:ext cx="3848986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ХИЩЕНИЕ </a:t>
            </a:r>
          </a:p>
          <a:p>
            <a:endParaRPr lang="ru-RU" sz="2000" b="1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Ущерб</a:t>
            </a:r>
          </a:p>
          <a:p>
            <a:endParaRPr lang="ru-RU" sz="24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завышение  цены контракта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завышение объемов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ненадлежащее исполнение контракта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5214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C2D6909-FB37-BE48-8A55-0EBE0F69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173" y="-207060"/>
            <a:ext cx="8876856" cy="1428751"/>
          </a:xfrm>
          <a:prstGeom prst="rect">
            <a:avLst/>
          </a:prstGeom>
          <a:noFill/>
          <a:ln w="12700">
            <a:miter lim="800000"/>
            <a:headEnd/>
            <a:tailEnd/>
          </a:ln>
          <a:effectLst/>
        </p:spPr>
        <p:txBody>
          <a:bodyPr rIns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8EA727"/>
                </a:solidFill>
                <a:effectLst/>
                <a:uLnTx/>
                <a:uFillTx/>
                <a:latin typeface="Gill Sans Nova Light" panose="020B0302020104020203" pitchFamily="34" charset="0"/>
                <a:cs typeface="Times New Roman" panose="02020603050405020304" pitchFamily="18" charset="0"/>
              </a:rPr>
              <a:t>«Классически</a:t>
            </a:r>
            <a:r>
              <a:rPr lang="ru-RU" sz="3600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й» сговор на торгах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8EA727"/>
              </a:solidFill>
              <a:effectLst/>
              <a:uLnTx/>
              <a:uFillTx/>
              <a:latin typeface="Gill Sans Nova Light" panose="020B03020201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6C6FF3-D490-4041-AF1D-66B114222D4A}"/>
              </a:ext>
            </a:extLst>
          </p:cNvPr>
          <p:cNvGrpSpPr/>
          <p:nvPr/>
        </p:nvGrpSpPr>
        <p:grpSpPr>
          <a:xfrm>
            <a:off x="8411660" y="1103195"/>
            <a:ext cx="2379079" cy="1519954"/>
            <a:chOff x="1721432" y="2546553"/>
            <a:chExt cx="914400" cy="9144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EAB3501-A401-3044-881C-EC41AEFAFB30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8EA727"/>
                </a:highlight>
              </a:endParaRPr>
            </a:p>
          </p:txBody>
        </p:sp>
        <p:pic>
          <p:nvPicPr>
            <p:cNvPr id="14" name="Рисунок 13" descr="Здание контур">
              <a:extLst>
                <a:ext uri="{FF2B5EF4-FFF2-40B4-BE49-F238E27FC236}">
                  <a16:creationId xmlns:a16="http://schemas.microsoft.com/office/drawing/2014/main" id="{340BDD2E-41EC-0246-8D7F-D927E98C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27BF59-2615-9844-923D-D2A568BC2D1B}"/>
              </a:ext>
            </a:extLst>
          </p:cNvPr>
          <p:cNvSpPr txBox="1"/>
          <p:nvPr/>
        </p:nvSpPr>
        <p:spPr>
          <a:xfrm>
            <a:off x="1310683" y="2391087"/>
            <a:ext cx="237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Госзаказчик </a:t>
            </a:r>
          </a:p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ФМБА России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CCAC4-2503-6744-8950-423755FDCA80}"/>
              </a:ext>
            </a:extLst>
          </p:cNvPr>
          <p:cNvSpPr txBox="1"/>
          <p:nvPr/>
        </p:nvSpPr>
        <p:spPr>
          <a:xfrm>
            <a:off x="5062099" y="2579211"/>
            <a:ext cx="237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Поставщик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AD6B94A-5849-704E-A6E8-25D21E48DB86}"/>
              </a:ext>
            </a:extLst>
          </p:cNvPr>
          <p:cNvCxnSpPr>
            <a:cxnSpLocks/>
          </p:cNvCxnSpPr>
          <p:nvPr/>
        </p:nvCxnSpPr>
        <p:spPr>
          <a:xfrm flipV="1">
            <a:off x="-10056" y="507315"/>
            <a:ext cx="2392904" cy="28938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E2CA8C3-E829-DC40-A09E-05D36AA38B79}"/>
              </a:ext>
            </a:extLst>
          </p:cNvPr>
          <p:cNvCxnSpPr>
            <a:cxnSpLocks/>
          </p:cNvCxnSpPr>
          <p:nvPr/>
        </p:nvCxnSpPr>
        <p:spPr>
          <a:xfrm>
            <a:off x="9601200" y="507315"/>
            <a:ext cx="2590800" cy="558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8572A75-2632-2743-8B47-ED975D96B98F}"/>
              </a:ext>
            </a:extLst>
          </p:cNvPr>
          <p:cNvCxnSpPr>
            <a:cxnSpLocks/>
          </p:cNvCxnSpPr>
          <p:nvPr/>
        </p:nvCxnSpPr>
        <p:spPr>
          <a:xfrm flipV="1">
            <a:off x="-10056" y="633886"/>
            <a:ext cx="2392904" cy="28938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6C575D0-E4C2-3B42-BF4F-BEEDD2627EA5}"/>
              </a:ext>
            </a:extLst>
          </p:cNvPr>
          <p:cNvCxnSpPr>
            <a:cxnSpLocks/>
          </p:cNvCxnSpPr>
          <p:nvPr/>
        </p:nvCxnSpPr>
        <p:spPr>
          <a:xfrm>
            <a:off x="9601200" y="624879"/>
            <a:ext cx="2590800" cy="5580"/>
          </a:xfrm>
          <a:prstGeom prst="line">
            <a:avLst/>
          </a:prstGeom>
          <a:ln w="38100">
            <a:solidFill>
              <a:srgbClr val="E2A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5A4C8E73-4190-1B4A-8E52-ACCD82EA31F7}"/>
              </a:ext>
            </a:extLst>
          </p:cNvPr>
          <p:cNvCxnSpPr>
            <a:cxnSpLocks/>
          </p:cNvCxnSpPr>
          <p:nvPr/>
        </p:nvCxnSpPr>
        <p:spPr>
          <a:xfrm>
            <a:off x="7272338" y="1980002"/>
            <a:ext cx="16041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C208610-7537-224C-9D34-9CAE666988D3}"/>
              </a:ext>
            </a:extLst>
          </p:cNvPr>
          <p:cNvSpPr txBox="1"/>
          <p:nvPr/>
        </p:nvSpPr>
        <p:spPr>
          <a:xfrm>
            <a:off x="8169727" y="2545461"/>
            <a:ext cx="2828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РГБУЗ «Станция </a:t>
            </a:r>
          </a:p>
          <a:p>
            <a:pPr algn="ctr"/>
            <a:r>
              <a:rPr lang="ru-RU" sz="2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переливания крови»</a:t>
            </a:r>
          </a:p>
        </p:txBody>
      </p:sp>
      <p:pic>
        <p:nvPicPr>
          <p:cNvPr id="8" name="Рисунок 7" descr="Мужской профиль">
            <a:extLst>
              <a:ext uri="{FF2B5EF4-FFF2-40B4-BE49-F238E27FC236}">
                <a16:creationId xmlns:a16="http://schemas.microsoft.com/office/drawing/2014/main" id="{0372461A-5217-9545-B174-19A4FFE31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033" y="1126035"/>
            <a:ext cx="1519954" cy="1519954"/>
          </a:xfrm>
          <a:prstGeom prst="rect">
            <a:avLst/>
          </a:prstGeom>
        </p:spPr>
      </p:pic>
      <p:pic>
        <p:nvPicPr>
          <p:cNvPr id="23" name="Рисунок 22" descr="Капельница">
            <a:extLst>
              <a:ext uri="{FF2B5EF4-FFF2-40B4-BE49-F238E27FC236}">
                <a16:creationId xmlns:a16="http://schemas.microsoft.com/office/drawing/2014/main" id="{8AE16E43-2336-C840-94EF-0822D65E6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9549" y="971612"/>
            <a:ext cx="914400" cy="914400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536EB16-6941-274C-B9C4-823ED47EB31A}"/>
              </a:ext>
            </a:extLst>
          </p:cNvPr>
          <p:cNvCxnSpPr>
            <a:cxnSpLocks/>
          </p:cNvCxnSpPr>
          <p:nvPr/>
        </p:nvCxnSpPr>
        <p:spPr>
          <a:xfrm>
            <a:off x="3405795" y="1980002"/>
            <a:ext cx="1820074" cy="723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C951CC-48E3-4242-AE8E-17500E6AC37C}"/>
              </a:ext>
            </a:extLst>
          </p:cNvPr>
          <p:cNvSpPr txBox="1"/>
          <p:nvPr/>
        </p:nvSpPr>
        <p:spPr>
          <a:xfrm>
            <a:off x="3792164" y="1576151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Контракт</a:t>
            </a:r>
            <a:endParaRPr lang="ru-RU" dirty="0"/>
          </a:p>
        </p:txBody>
      </p:sp>
      <p:pic>
        <p:nvPicPr>
          <p:cNvPr id="58" name="Рисунок 57" descr="Школа">
            <a:extLst>
              <a:ext uri="{FF2B5EF4-FFF2-40B4-BE49-F238E27FC236}">
                <a16:creationId xmlns:a16="http://schemas.microsoft.com/office/drawing/2014/main" id="{FCEA1421-A2D0-3D48-B990-144564E1C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5743" y="1188638"/>
            <a:ext cx="1590628" cy="1590628"/>
          </a:xfrm>
          <a:prstGeom prst="rect">
            <a:avLst/>
          </a:prstGeom>
        </p:spPr>
      </p:pic>
      <p:pic>
        <p:nvPicPr>
          <p:cNvPr id="40" name="Рисунок 39" descr="Монеты">
            <a:extLst>
              <a:ext uri="{FF2B5EF4-FFF2-40B4-BE49-F238E27FC236}">
                <a16:creationId xmlns:a16="http://schemas.microsoft.com/office/drawing/2014/main" id="{C25AA327-798D-B44A-8B0A-562DAC905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09796" y="1960400"/>
            <a:ext cx="452513" cy="4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FD0A3-DC91-1C45-83C5-81AC015C797D}"/>
              </a:ext>
            </a:extLst>
          </p:cNvPr>
          <p:cNvSpPr txBox="1"/>
          <p:nvPr/>
        </p:nvSpPr>
        <p:spPr>
          <a:xfrm>
            <a:off x="1613124" y="6530469"/>
            <a:ext cx="6556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*</a:t>
            </a:r>
            <a:r>
              <a:rPr lang="ru-RU" sz="1000" dirty="0">
                <a:latin typeface="Gill Sans Nova Light" panose="020B0302020104020203" pitchFamily="34" charset="0"/>
                <a:cs typeface="Times New Roman" panose="02020603050405020304" pitchFamily="18" charset="0"/>
              </a:rPr>
              <a:t>Апелляционный приговор Верховного Суда Карачаево-Черкесской Республики от от 09.04.2019 г. по делу № 22-116   </a:t>
            </a:r>
            <a:endParaRPr lang="ru-RU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CC607-579A-2845-98F4-8770A873BB8F}"/>
              </a:ext>
            </a:extLst>
          </p:cNvPr>
          <p:cNvSpPr txBox="1"/>
          <p:nvPr/>
        </p:nvSpPr>
        <p:spPr>
          <a:xfrm>
            <a:off x="623000" y="4311702"/>
            <a:ext cx="10375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УЩЕРБ</a:t>
            </a:r>
          </a:p>
          <a:p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Вся сумма контракта</a:t>
            </a:r>
          </a:p>
          <a:p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Продолжение исполнения обязательства после получения </a:t>
            </a:r>
            <a:r>
              <a:rPr lang="ru-RU" sz="1600" dirty="0" err="1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ден.средств</a:t>
            </a: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Госзаказчика</a:t>
            </a: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стремление избежать уголовной ответственности за хищение</a:t>
            </a: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добровольное возмещение ущерба</a:t>
            </a:r>
          </a:p>
          <a:p>
            <a:endParaRPr lang="ru-RU" sz="16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ru-RU" sz="1600" b="1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НАКАЗАНИЕ</a:t>
            </a:r>
          </a:p>
          <a:p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3 года лишения свободы</a:t>
            </a:r>
          </a:p>
          <a:p>
            <a:endParaRPr lang="ru-RU" sz="16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B6BE379-9170-AF45-8AB9-0688B30F5ECD}"/>
              </a:ext>
            </a:extLst>
          </p:cNvPr>
          <p:cNvSpPr/>
          <p:nvPr/>
        </p:nvSpPr>
        <p:spPr>
          <a:xfrm>
            <a:off x="623000" y="3086360"/>
            <a:ext cx="10999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8EA727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ОБМАН</a:t>
            </a:r>
            <a:endParaRPr lang="ru-RU" sz="1600" dirty="0">
              <a:solidFill>
                <a:prstClr val="black"/>
              </a:solidFill>
              <a:latin typeface="Gill Sans Nova Light" panose="020B0302020104020203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Сговор: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информировании о проведении конкурса (конкурс проведен в сентябре, а подготовка к нему начата в апреле)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prstClr val="black"/>
                </a:solidFill>
                <a:latin typeface="Gill Sans Nova Light" panose="020B0302020104020203" pitchFamily="34" charset="0"/>
                <a:cs typeface="Times New Roman" panose="02020603050405020304" pitchFamily="18" charset="0"/>
              </a:rPr>
              <a:t>подготовка заведомо подложных «закрывающих» документов (деньги перечислены до исполнения контракта)</a:t>
            </a:r>
          </a:p>
        </p:txBody>
      </p:sp>
    </p:spTree>
    <p:extLst>
      <p:ext uri="{BB962C8B-B14F-4D97-AF65-F5344CB8AC3E}">
        <p14:creationId xmlns:p14="http://schemas.microsoft.com/office/powerpoint/2010/main" val="26084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60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69766C-47F3-3548-80AB-E1ADDB027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1054;p23">
            <a:extLst>
              <a:ext uri="{FF2B5EF4-FFF2-40B4-BE49-F238E27FC236}">
                <a16:creationId xmlns:a16="http://schemas.microsoft.com/office/drawing/2014/main" id="{C90D864C-D836-C344-B229-5FC5827B5483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-1" b="37573"/>
          <a:stretch/>
        </p:blipFill>
        <p:spPr>
          <a:xfrm>
            <a:off x="-256673" y="0"/>
            <a:ext cx="12469532" cy="6858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ECE50C-61E4-A346-97E6-73EBDB39C409}"/>
              </a:ext>
            </a:extLst>
          </p:cNvPr>
          <p:cNvSpPr/>
          <p:nvPr/>
        </p:nvSpPr>
        <p:spPr>
          <a:xfrm>
            <a:off x="-368967" y="0"/>
            <a:ext cx="12631684" cy="6858000"/>
          </a:xfrm>
          <a:prstGeom prst="rect">
            <a:avLst/>
          </a:prstGeom>
          <a:solidFill>
            <a:schemeClr val="bg1">
              <a:alpha val="54902"/>
            </a:schemeClr>
          </a:soli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xo 2" panose="00000500000000000000" pitchFamily="2" charset="-52"/>
            </a:endParaRPr>
          </a:p>
        </p:txBody>
      </p:sp>
      <p:sp>
        <p:nvSpPr>
          <p:cNvPr id="5" name="Google Shape;1061;p23">
            <a:extLst>
              <a:ext uri="{FF2B5EF4-FFF2-40B4-BE49-F238E27FC236}">
                <a16:creationId xmlns:a16="http://schemas.microsoft.com/office/drawing/2014/main" id="{8506C2CA-9D70-174E-8618-3922DFD46D8D}"/>
              </a:ext>
            </a:extLst>
          </p:cNvPr>
          <p:cNvSpPr txBox="1"/>
          <p:nvPr/>
        </p:nvSpPr>
        <p:spPr>
          <a:xfrm>
            <a:off x="6116858" y="3600317"/>
            <a:ext cx="396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выявление рисков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062;p23">
            <a:extLst>
              <a:ext uri="{FF2B5EF4-FFF2-40B4-BE49-F238E27FC236}">
                <a16:creationId xmlns:a16="http://schemas.microsoft.com/office/drawing/2014/main" id="{92490A36-A0CD-3F40-91B9-F73FCE242949}"/>
              </a:ext>
            </a:extLst>
          </p:cNvPr>
          <p:cNvSpPr txBox="1"/>
          <p:nvPr/>
        </p:nvSpPr>
        <p:spPr>
          <a:xfrm>
            <a:off x="5901703" y="5166594"/>
            <a:ext cx="57262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обучение сотрудников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63;p23">
            <a:extLst>
              <a:ext uri="{FF2B5EF4-FFF2-40B4-BE49-F238E27FC236}">
                <a16:creationId xmlns:a16="http://schemas.microsoft.com/office/drawing/2014/main" id="{09E3CE40-1E08-2040-8F23-E09153E852A3}"/>
              </a:ext>
            </a:extLst>
          </p:cNvPr>
          <p:cNvSpPr txBox="1"/>
          <p:nvPr/>
        </p:nvSpPr>
        <p:spPr>
          <a:xfrm>
            <a:off x="6831839" y="2229136"/>
            <a:ext cx="5603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формирование позиции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064;p23">
            <a:extLst>
              <a:ext uri="{FF2B5EF4-FFF2-40B4-BE49-F238E27FC236}">
                <a16:creationId xmlns:a16="http://schemas.microsoft.com/office/drawing/2014/main" id="{6D08A515-4C16-7D42-8674-7072CFE1A8C4}"/>
              </a:ext>
            </a:extLst>
          </p:cNvPr>
          <p:cNvSpPr txBox="1"/>
          <p:nvPr/>
        </p:nvSpPr>
        <p:spPr>
          <a:xfrm>
            <a:off x="7855955" y="164410"/>
            <a:ext cx="42284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изменение схемы </a:t>
            </a:r>
            <a:r>
              <a:rPr lang="ru-RU" sz="2400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фхд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065;p23">
            <a:extLst>
              <a:ext uri="{FF2B5EF4-FFF2-40B4-BE49-F238E27FC236}">
                <a16:creationId xmlns:a16="http://schemas.microsoft.com/office/drawing/2014/main" id="{B2423AB9-8178-634B-AFA5-86121B585048}"/>
              </a:ext>
            </a:extLst>
          </p:cNvPr>
          <p:cNvSpPr/>
          <p:nvPr/>
        </p:nvSpPr>
        <p:spPr>
          <a:xfrm>
            <a:off x="5017886" y="256271"/>
            <a:ext cx="2638521" cy="5149261"/>
          </a:xfrm>
          <a:custGeom>
            <a:avLst/>
            <a:gdLst/>
            <a:ahLst/>
            <a:cxnLst/>
            <a:rect l="l" t="t" r="r" b="b"/>
            <a:pathLst>
              <a:path w="5012560" h="6400799" extrusionOk="0">
                <a:moveTo>
                  <a:pt x="1175365" y="6396751"/>
                </a:moveTo>
                <a:cubicBezTo>
                  <a:pt x="946711" y="6406719"/>
                  <a:pt x="734430" y="6409445"/>
                  <a:pt x="520606" y="6302681"/>
                </a:cubicBezTo>
                <a:cubicBezTo>
                  <a:pt x="343696" y="6176541"/>
                  <a:pt x="-140494" y="5977563"/>
                  <a:pt x="33343" y="5738261"/>
                </a:cubicBezTo>
                <a:cubicBezTo>
                  <a:pt x="201913" y="5491592"/>
                  <a:pt x="1282918" y="5158225"/>
                  <a:pt x="1479904" y="4860276"/>
                </a:cubicBezTo>
                <a:cubicBezTo>
                  <a:pt x="1653764" y="4529586"/>
                  <a:pt x="960261" y="4023466"/>
                  <a:pt x="1114457" y="3731438"/>
                </a:cubicBezTo>
                <a:cubicBezTo>
                  <a:pt x="1290684" y="3445057"/>
                  <a:pt x="2252613" y="3357712"/>
                  <a:pt x="2576246" y="3151340"/>
                </a:cubicBezTo>
                <a:cubicBezTo>
                  <a:pt x="2921426" y="2956519"/>
                  <a:pt x="2975827" y="2772601"/>
                  <a:pt x="2987374" y="2555564"/>
                </a:cubicBezTo>
                <a:cubicBezTo>
                  <a:pt x="3010526" y="2359138"/>
                  <a:pt x="2543701" y="1996960"/>
                  <a:pt x="2606700" y="1771649"/>
                </a:cubicBezTo>
                <a:cubicBezTo>
                  <a:pt x="2781456" y="1577766"/>
                  <a:pt x="3240477" y="1388971"/>
                  <a:pt x="3626906" y="1191551"/>
                </a:cubicBezTo>
                <a:cubicBezTo>
                  <a:pt x="4027882" y="896278"/>
                  <a:pt x="5012560" y="0"/>
                  <a:pt x="5012560" y="0"/>
                </a:cubicBezTo>
                <a:lnTo>
                  <a:pt x="5012560" y="0"/>
                </a:lnTo>
                <a:lnTo>
                  <a:pt x="5012560" y="0"/>
                </a:lnTo>
              </a:path>
            </a:pathLst>
          </a:custGeom>
          <a:noFill/>
          <a:ln w="38100" cap="flat" cmpd="sng">
            <a:solidFill>
              <a:srgbClr val="89A327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9A327"/>
              </a:solidFill>
              <a:latin typeface="Exo 2" panose="00000500000000000000" pitchFamily="2" charset="-52"/>
              <a:ea typeface="Calibri"/>
              <a:cs typeface="Calibri"/>
              <a:sym typeface="Calibri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83E6FEF-0E06-F94B-B8E2-9887833DE060}"/>
              </a:ext>
            </a:extLst>
          </p:cNvPr>
          <p:cNvSpPr/>
          <p:nvPr/>
        </p:nvSpPr>
        <p:spPr>
          <a:xfrm>
            <a:off x="5546985" y="5317921"/>
            <a:ext cx="255683" cy="254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89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43668"/>
                </a:solidFill>
              </a:ln>
              <a:latin typeface="Exo 2" panose="00000500000000000000" pitchFamily="2" charset="-52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18A406B-4CEE-0C40-B805-35611A7EAC22}"/>
              </a:ext>
            </a:extLst>
          </p:cNvPr>
          <p:cNvSpPr/>
          <p:nvPr/>
        </p:nvSpPr>
        <p:spPr>
          <a:xfrm>
            <a:off x="5632968" y="3700473"/>
            <a:ext cx="255683" cy="254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89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43668"/>
                </a:solidFill>
              </a:ln>
              <a:latin typeface="Exo 2" panose="00000500000000000000" pitchFamily="2" charset="-52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AC71B44-2C29-084E-A52D-5E5879C0E9DF}"/>
              </a:ext>
            </a:extLst>
          </p:cNvPr>
          <p:cNvSpPr/>
          <p:nvPr/>
        </p:nvSpPr>
        <p:spPr>
          <a:xfrm>
            <a:off x="6408736" y="2332948"/>
            <a:ext cx="255683" cy="254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89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43668"/>
                </a:solidFill>
              </a:ln>
              <a:latin typeface="Exo 2" panose="000005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74B023A-572B-3945-87ED-BD837A79D4F7}"/>
              </a:ext>
            </a:extLst>
          </p:cNvPr>
          <p:cNvSpPr/>
          <p:nvPr/>
        </p:nvSpPr>
        <p:spPr>
          <a:xfrm>
            <a:off x="7500498" y="129271"/>
            <a:ext cx="255683" cy="254000"/>
          </a:xfrm>
          <a:prstGeom prst="ellipse">
            <a:avLst/>
          </a:prstGeom>
          <a:solidFill>
            <a:schemeClr val="bg1"/>
          </a:solidFill>
          <a:ln w="34925">
            <a:solidFill>
              <a:srgbClr val="89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43668"/>
                </a:solidFill>
              </a:ln>
              <a:latin typeface="Exo 2" panose="000005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A071E9-E7A3-DE43-AA0F-98AE9ECC50E6}"/>
              </a:ext>
            </a:extLst>
          </p:cNvPr>
          <p:cNvSpPr/>
          <p:nvPr/>
        </p:nvSpPr>
        <p:spPr>
          <a:xfrm>
            <a:off x="-256673" y="0"/>
            <a:ext cx="441157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065B1F-A3FC-AB45-9AD9-94ACCD0429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l="55696"/>
          <a:stretch/>
        </p:blipFill>
        <p:spPr>
          <a:xfrm>
            <a:off x="792480" y="2532280"/>
            <a:ext cx="3379339" cy="43448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21E3AC-32AA-CB4E-AFEE-BF9DB8B31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98" t="38958" r="19444" b="43154"/>
          <a:stretch/>
        </p:blipFill>
        <p:spPr>
          <a:xfrm>
            <a:off x="116474" y="345122"/>
            <a:ext cx="2985586" cy="8689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4B482A-EA7A-2C40-81FF-C9A08ADEA612}"/>
              </a:ext>
            </a:extLst>
          </p:cNvPr>
          <p:cNvSpPr txBox="1"/>
          <p:nvPr/>
        </p:nvSpPr>
        <p:spPr>
          <a:xfrm>
            <a:off x="279302" y="2279361"/>
            <a:ext cx="465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r>
              <a:rPr lang="ru-RU" sz="32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УГОЛОВНЫХ</a:t>
            </a:r>
          </a:p>
          <a:p>
            <a:r>
              <a:rPr lang="ru-RU" sz="32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РИСКОВ</a:t>
            </a:r>
          </a:p>
        </p:txBody>
      </p:sp>
    </p:spTree>
    <p:extLst>
      <p:ext uri="{BB962C8B-B14F-4D97-AF65-F5344CB8AC3E}">
        <p14:creationId xmlns:p14="http://schemas.microsoft.com/office/powerpoint/2010/main" val="911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6E2926-3295-2B4E-AA76-D8BF3D468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t="38958" r="19444" b="40625"/>
          <a:stretch/>
        </p:blipFill>
        <p:spPr>
          <a:xfrm>
            <a:off x="8986838" y="229740"/>
            <a:ext cx="2705100" cy="898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D0F66-E726-C841-A6E1-0010263D2E37}"/>
              </a:ext>
            </a:extLst>
          </p:cNvPr>
          <p:cNvSpPr txBox="1"/>
          <p:nvPr/>
        </p:nvSpPr>
        <p:spPr>
          <a:xfrm>
            <a:off x="2410408" y="3721360"/>
            <a:ext cx="923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1997 по 2002 – следователь по уголовным делам экономической направленности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D71C8-A7BB-764C-B0F1-9F846CA08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40902" r="58610" b="41806"/>
          <a:stretch/>
        </p:blipFill>
        <p:spPr>
          <a:xfrm>
            <a:off x="1665903" y="3683870"/>
            <a:ext cx="501611" cy="442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015E0B-AFDE-FA4B-ACC7-CD508FE2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40902" r="58610" b="41806"/>
          <a:stretch/>
        </p:blipFill>
        <p:spPr>
          <a:xfrm>
            <a:off x="1662045" y="4254573"/>
            <a:ext cx="501611" cy="442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3A176C-C91B-6945-B3E0-F48D69FF0CF8}"/>
              </a:ext>
            </a:extLst>
          </p:cNvPr>
          <p:cNvSpPr txBox="1"/>
          <p:nvPr/>
        </p:nvSpPr>
        <p:spPr>
          <a:xfrm>
            <a:off x="2410408" y="4295135"/>
            <a:ext cx="100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2002 года – адвокат в сфере экономических и налоговых преступлений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A2BB37-B283-3746-BD93-EAFC82C2A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40902" r="58610" b="41806"/>
          <a:stretch/>
        </p:blipFill>
        <p:spPr>
          <a:xfrm>
            <a:off x="1665903" y="4891132"/>
            <a:ext cx="501611" cy="4429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0388EB-2786-604E-BA3D-11158089D93C}"/>
              </a:ext>
            </a:extLst>
          </p:cNvPr>
          <p:cNvSpPr/>
          <p:nvPr/>
        </p:nvSpPr>
        <p:spPr>
          <a:xfrm>
            <a:off x="2410408" y="4943246"/>
            <a:ext cx="8533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Эксперт Центра общественных процедур «Бизнес против коррупции»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220457-887D-0F44-AB47-D53EE780A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40902" r="58610" b="41806"/>
          <a:stretch/>
        </p:blipFill>
        <p:spPr>
          <a:xfrm>
            <a:off x="1623945" y="6029359"/>
            <a:ext cx="501611" cy="442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3D29E6-E547-A34A-BF75-67CFE20143A5}"/>
              </a:ext>
            </a:extLst>
          </p:cNvPr>
          <p:cNvSpPr txBox="1"/>
          <p:nvPr/>
        </p:nvSpPr>
        <p:spPr>
          <a:xfrm>
            <a:off x="2410408" y="5990557"/>
            <a:ext cx="923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Отмечен рейтингами </a:t>
            </a:r>
            <a:r>
              <a:rPr lang="ru-RU" sz="16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300, CHAMBERS, КОММЕРСАНТ, </a:t>
            </a:r>
            <a:r>
              <a:rPr lang="en-US" sz="16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LAYWERS</a:t>
            </a:r>
            <a:endParaRPr lang="ru-RU" sz="1600" b="1" dirty="0">
              <a:solidFill>
                <a:srgbClr val="89A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3B9D830-631F-E74B-AF4A-2BF5A1F422A4}"/>
              </a:ext>
            </a:extLst>
          </p:cNvPr>
          <p:cNvSpPr/>
          <p:nvPr/>
        </p:nvSpPr>
        <p:spPr>
          <a:xfrm>
            <a:off x="5043215" y="2615322"/>
            <a:ext cx="3052759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8-985-769-66-77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6BC81B-8D62-634D-A65B-DA7FD4FA453C}"/>
              </a:ext>
            </a:extLst>
          </p:cNvPr>
          <p:cNvSpPr/>
          <p:nvPr/>
        </p:nvSpPr>
        <p:spPr>
          <a:xfrm>
            <a:off x="7713946" y="2606925"/>
            <a:ext cx="275000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Montserrat" pitchFamily="2" charset="0"/>
              </a:rPr>
              <a:t>kitsing@k</a:t>
            </a:r>
            <a:r>
              <a:rPr lang="en-US" dirty="0" err="1">
                <a:latin typeface="Montserrat" pitchFamily="2" charset="0"/>
              </a:rPr>
              <a:t>itsing</a:t>
            </a:r>
            <a:r>
              <a:rPr lang="ru-RU" dirty="0">
                <a:latin typeface="Montserrat" pitchFamily="2" charset="0"/>
              </a:rPr>
              <a:t>.</a:t>
            </a:r>
            <a:r>
              <a:rPr lang="ru-RU" dirty="0" err="1">
                <a:latin typeface="Montserrat" pitchFamily="2" charset="0"/>
              </a:rPr>
              <a:t>ru</a:t>
            </a:r>
            <a:endParaRPr lang="ru-RU" dirty="0">
              <a:latin typeface="Montserrat" pitchFamily="2" charset="0"/>
            </a:endParaRPr>
          </a:p>
        </p:txBody>
      </p:sp>
      <p:pic>
        <p:nvPicPr>
          <p:cNvPr id="26" name="Рисунок 25" descr="Телефонная трубка со сплошной заливкой">
            <a:extLst>
              <a:ext uri="{FF2B5EF4-FFF2-40B4-BE49-F238E27FC236}">
                <a16:creationId xmlns:a16="http://schemas.microsoft.com/office/drawing/2014/main" id="{2B70380D-A87B-3A42-BFB9-4BEF2D3C5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8493" y="2670533"/>
            <a:ext cx="320898" cy="320898"/>
          </a:xfrm>
          <a:prstGeom prst="rect">
            <a:avLst/>
          </a:prstGeom>
        </p:spPr>
      </p:pic>
      <p:pic>
        <p:nvPicPr>
          <p:cNvPr id="28" name="Рисунок 27" descr="Электронная почта со сплошной заливкой">
            <a:extLst>
              <a:ext uri="{FF2B5EF4-FFF2-40B4-BE49-F238E27FC236}">
                <a16:creationId xmlns:a16="http://schemas.microsoft.com/office/drawing/2014/main" id="{2D1A01E7-9B21-4D4C-AA4D-96E6F2513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3805" y="2628128"/>
            <a:ext cx="360141" cy="36014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мужчина, сте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5F95AB1F-70F5-2E46-A8E8-3D7C70CC17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4" t="6859" r="22178" b="43392"/>
          <a:stretch/>
        </p:blipFill>
        <p:spPr>
          <a:xfrm>
            <a:off x="819076" y="265597"/>
            <a:ext cx="3024261" cy="312510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14C21E-8519-0A41-884F-0BB06E7AE321}"/>
              </a:ext>
            </a:extLst>
          </p:cNvPr>
          <p:cNvSpPr txBox="1"/>
          <p:nvPr/>
        </p:nvSpPr>
        <p:spPr>
          <a:xfrm>
            <a:off x="4698493" y="562045"/>
            <a:ext cx="38332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ВЛАДИМИР КИТСИНГ</a:t>
            </a:r>
          </a:p>
          <a:p>
            <a:pPr lvl="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УПРАВЛЯЮЩИЙ ПАРТНЕР 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АБ «КИТСИНГ И ПАРТНЕРЫ»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696AD1-FCA6-4046-927C-42BEDA49E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40902" r="58610" b="41806"/>
          <a:stretch/>
        </p:blipFill>
        <p:spPr>
          <a:xfrm>
            <a:off x="1662045" y="5508151"/>
            <a:ext cx="501611" cy="442912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1A02195-89C5-3B43-B8E0-1D929C79CBF2}"/>
              </a:ext>
            </a:extLst>
          </p:cNvPr>
          <p:cNvSpPr/>
          <p:nvPr/>
        </p:nvSpPr>
        <p:spPr>
          <a:xfrm>
            <a:off x="2406549" y="5484160"/>
            <a:ext cx="794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Преподаватель МГЮА им. О.Е.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Кутафина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6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6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57420-D5B7-40A8-AC24-772C22E3A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" t="16026" r="14659" b="52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олилиния 17">
            <a:extLst>
              <a:ext uri="{FF2B5EF4-FFF2-40B4-BE49-F238E27FC236}">
                <a16:creationId xmlns:a16="http://schemas.microsoft.com/office/drawing/2014/main" id="{5B81CD7A-AF8B-4676-B90A-8BB3AF6374F8}"/>
              </a:ext>
            </a:extLst>
          </p:cNvPr>
          <p:cNvSpPr/>
          <p:nvPr/>
        </p:nvSpPr>
        <p:spPr>
          <a:xfrm>
            <a:off x="-731520" y="-422911"/>
            <a:ext cx="14087530" cy="7703821"/>
          </a:xfrm>
          <a:custGeom>
            <a:avLst/>
            <a:gdLst>
              <a:gd name="connsiteX0" fmla="*/ 7668260 w 13931204"/>
              <a:gd name="connsiteY0" fmla="*/ 623438 h 7705747"/>
              <a:gd name="connsiteX1" fmla="*/ 5880831 w 13931204"/>
              <a:gd name="connsiteY1" fmla="*/ 2410867 h 7705747"/>
              <a:gd name="connsiteX2" fmla="*/ 5890060 w 13931204"/>
              <a:gd name="connsiteY2" fmla="*/ 2593622 h 7705747"/>
              <a:gd name="connsiteX3" fmla="*/ 5899370 w 13931204"/>
              <a:gd name="connsiteY3" fmla="*/ 2654629 h 7705747"/>
              <a:gd name="connsiteX4" fmla="*/ 5903259 w 13931204"/>
              <a:gd name="connsiteY4" fmla="*/ 2715216 h 7705747"/>
              <a:gd name="connsiteX5" fmla="*/ 5975070 w 13931204"/>
              <a:gd name="connsiteY5" fmla="*/ 3030506 h 7705747"/>
              <a:gd name="connsiteX6" fmla="*/ 6579754 w 13931204"/>
              <a:gd name="connsiteY6" fmla="*/ 4269371 h 7705747"/>
              <a:gd name="connsiteX7" fmla="*/ 6623999 w 13931204"/>
              <a:gd name="connsiteY7" fmla="*/ 4918300 h 7705747"/>
              <a:gd name="connsiteX8" fmla="*/ 6815728 w 13931204"/>
              <a:gd name="connsiteY8" fmla="*/ 5213268 h 7705747"/>
              <a:gd name="connsiteX9" fmla="*/ 6845226 w 13931204"/>
              <a:gd name="connsiteY9" fmla="*/ 5346003 h 7705747"/>
              <a:gd name="connsiteX10" fmla="*/ 6800980 w 13931204"/>
              <a:gd name="connsiteY10" fmla="*/ 5508235 h 7705747"/>
              <a:gd name="connsiteX11" fmla="*/ 6918967 w 13931204"/>
              <a:gd name="connsiteY11" fmla="*/ 5640971 h 7705747"/>
              <a:gd name="connsiteX12" fmla="*/ 6830477 w 13931204"/>
              <a:gd name="connsiteY12" fmla="*/ 5773706 h 7705747"/>
              <a:gd name="connsiteX13" fmla="*/ 6889470 w 13931204"/>
              <a:gd name="connsiteY13" fmla="*/ 5921190 h 7705747"/>
              <a:gd name="connsiteX14" fmla="*/ 6845226 w 13931204"/>
              <a:gd name="connsiteY14" fmla="*/ 6009680 h 7705747"/>
              <a:gd name="connsiteX15" fmla="*/ 6904219 w 13931204"/>
              <a:gd name="connsiteY15" fmla="*/ 6186661 h 7705747"/>
              <a:gd name="connsiteX16" fmla="*/ 6830477 w 13931204"/>
              <a:gd name="connsiteY16" fmla="*/ 6275151 h 7705747"/>
              <a:gd name="connsiteX17" fmla="*/ 6933715 w 13931204"/>
              <a:gd name="connsiteY17" fmla="*/ 6407887 h 7705747"/>
              <a:gd name="connsiteX18" fmla="*/ 6918967 w 13931204"/>
              <a:gd name="connsiteY18" fmla="*/ 6481629 h 7705747"/>
              <a:gd name="connsiteX19" fmla="*/ 7272928 w 13931204"/>
              <a:gd name="connsiteY19" fmla="*/ 6806093 h 7705747"/>
              <a:gd name="connsiteX20" fmla="*/ 7302425 w 13931204"/>
              <a:gd name="connsiteY20" fmla="*/ 6879835 h 7705747"/>
              <a:gd name="connsiteX21" fmla="*/ 7390915 w 13931204"/>
              <a:gd name="connsiteY21" fmla="*/ 7012571 h 7705747"/>
              <a:gd name="connsiteX22" fmla="*/ 7435160 w 13931204"/>
              <a:gd name="connsiteY22" fmla="*/ 7042068 h 7705747"/>
              <a:gd name="connsiteX23" fmla="*/ 7759625 w 13931204"/>
              <a:gd name="connsiteY23" fmla="*/ 7086313 h 7705747"/>
              <a:gd name="connsiteX24" fmla="*/ 8069341 w 13931204"/>
              <a:gd name="connsiteY24" fmla="*/ 6997822 h 7705747"/>
              <a:gd name="connsiteX25" fmla="*/ 8216825 w 13931204"/>
              <a:gd name="connsiteY25" fmla="*/ 6806093 h 7705747"/>
              <a:gd name="connsiteX26" fmla="*/ 8600283 w 13931204"/>
              <a:gd name="connsiteY26" fmla="*/ 6393139 h 7705747"/>
              <a:gd name="connsiteX27" fmla="*/ 8556038 w 13931204"/>
              <a:gd name="connsiteY27" fmla="*/ 6304648 h 7705747"/>
              <a:gd name="connsiteX28" fmla="*/ 8615031 w 13931204"/>
              <a:gd name="connsiteY28" fmla="*/ 6127668 h 7705747"/>
              <a:gd name="connsiteX29" fmla="*/ 8526541 w 13931204"/>
              <a:gd name="connsiteY29" fmla="*/ 6053926 h 7705747"/>
              <a:gd name="connsiteX30" fmla="*/ 8615031 w 13931204"/>
              <a:gd name="connsiteY30" fmla="*/ 5891693 h 7705747"/>
              <a:gd name="connsiteX31" fmla="*/ 8511793 w 13931204"/>
              <a:gd name="connsiteY31" fmla="*/ 5788455 h 7705747"/>
              <a:gd name="connsiteX32" fmla="*/ 8585535 w 13931204"/>
              <a:gd name="connsiteY32" fmla="*/ 5626222 h 7705747"/>
              <a:gd name="connsiteX33" fmla="*/ 8511793 w 13931204"/>
              <a:gd name="connsiteY33" fmla="*/ 5567229 h 7705747"/>
              <a:gd name="connsiteX34" fmla="*/ 8600283 w 13931204"/>
              <a:gd name="connsiteY34" fmla="*/ 5419745 h 7705747"/>
              <a:gd name="connsiteX35" fmla="*/ 8541289 w 13931204"/>
              <a:gd name="connsiteY35" fmla="*/ 5331255 h 7705747"/>
              <a:gd name="connsiteX36" fmla="*/ 8629780 w 13931204"/>
              <a:gd name="connsiteY36" fmla="*/ 5198519 h 7705747"/>
              <a:gd name="connsiteX37" fmla="*/ 8615031 w 13931204"/>
              <a:gd name="connsiteY37" fmla="*/ 5139526 h 7705747"/>
              <a:gd name="connsiteX38" fmla="*/ 8747767 w 13931204"/>
              <a:gd name="connsiteY38" fmla="*/ 4947797 h 7705747"/>
              <a:gd name="connsiteX39" fmla="*/ 8777264 w 13931204"/>
              <a:gd name="connsiteY39" fmla="*/ 4343113 h 7705747"/>
              <a:gd name="connsiteX40" fmla="*/ 9367199 w 13931204"/>
              <a:gd name="connsiteY40" fmla="*/ 3045255 h 7705747"/>
              <a:gd name="connsiteX41" fmla="*/ 9456381 w 13931204"/>
              <a:gd name="connsiteY41" fmla="*/ 2505671 h 7705747"/>
              <a:gd name="connsiteX42" fmla="*/ 9452847 w 13931204"/>
              <a:gd name="connsiteY42" fmla="*/ 2467145 h 7705747"/>
              <a:gd name="connsiteX43" fmla="*/ 9455689 w 13931204"/>
              <a:gd name="connsiteY43" fmla="*/ 2410867 h 7705747"/>
              <a:gd name="connsiteX44" fmla="*/ 7668260 w 13931204"/>
              <a:gd name="connsiteY44" fmla="*/ 623438 h 7705747"/>
              <a:gd name="connsiteX45" fmla="*/ 204600 w 13931204"/>
              <a:gd name="connsiteY45" fmla="*/ 0 h 7705747"/>
              <a:gd name="connsiteX46" fmla="*/ 13283726 w 13931204"/>
              <a:gd name="connsiteY46" fmla="*/ 0 h 7705747"/>
              <a:gd name="connsiteX47" fmla="*/ 13283726 w 13931204"/>
              <a:gd name="connsiteY47" fmla="*/ 7152293 h 7705747"/>
              <a:gd name="connsiteX48" fmla="*/ 13931204 w 13931204"/>
              <a:gd name="connsiteY48" fmla="*/ 7152293 h 7705747"/>
              <a:gd name="connsiteX49" fmla="*/ 13931204 w 13931204"/>
              <a:gd name="connsiteY49" fmla="*/ 7705747 h 7705747"/>
              <a:gd name="connsiteX50" fmla="*/ 0 w 13931204"/>
              <a:gd name="connsiteY50" fmla="*/ 7705747 h 7705747"/>
              <a:gd name="connsiteX51" fmla="*/ 0 w 13931204"/>
              <a:gd name="connsiteY51" fmla="*/ 7152293 h 7705747"/>
              <a:gd name="connsiteX52" fmla="*/ 204600 w 13931204"/>
              <a:gd name="connsiteY52" fmla="*/ 7152293 h 770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931204" h="7705747">
                <a:moveTo>
                  <a:pt x="7668260" y="623438"/>
                </a:moveTo>
                <a:cubicBezTo>
                  <a:pt x="6681090" y="623438"/>
                  <a:pt x="5880831" y="1423697"/>
                  <a:pt x="5880831" y="2410867"/>
                </a:cubicBezTo>
                <a:cubicBezTo>
                  <a:pt x="5880831" y="2472565"/>
                  <a:pt x="5883957" y="2533533"/>
                  <a:pt x="5890060" y="2593622"/>
                </a:cubicBezTo>
                <a:lnTo>
                  <a:pt x="5899370" y="2654629"/>
                </a:lnTo>
                <a:lnTo>
                  <a:pt x="5903259" y="2715216"/>
                </a:lnTo>
                <a:cubicBezTo>
                  <a:pt x="5912506" y="2806054"/>
                  <a:pt x="5933590" y="2907910"/>
                  <a:pt x="5975070" y="3030506"/>
                </a:cubicBezTo>
                <a:cubicBezTo>
                  <a:pt x="6085683" y="3357429"/>
                  <a:pt x="6471599" y="3954739"/>
                  <a:pt x="6579754" y="4269371"/>
                </a:cubicBezTo>
                <a:cubicBezTo>
                  <a:pt x="6687909" y="4584003"/>
                  <a:pt x="6587129" y="4763442"/>
                  <a:pt x="6623999" y="4918300"/>
                </a:cubicBezTo>
                <a:cubicBezTo>
                  <a:pt x="6660870" y="5073158"/>
                  <a:pt x="6778857" y="5141984"/>
                  <a:pt x="6815728" y="5213268"/>
                </a:cubicBezTo>
                <a:cubicBezTo>
                  <a:pt x="6852600" y="5284552"/>
                  <a:pt x="6847683" y="5296842"/>
                  <a:pt x="6845226" y="5346003"/>
                </a:cubicBezTo>
                <a:cubicBezTo>
                  <a:pt x="6842767" y="5395164"/>
                  <a:pt x="6788691" y="5459074"/>
                  <a:pt x="6800980" y="5508235"/>
                </a:cubicBezTo>
                <a:cubicBezTo>
                  <a:pt x="6813270" y="5557396"/>
                  <a:pt x="6914052" y="5596726"/>
                  <a:pt x="6918967" y="5640971"/>
                </a:cubicBezTo>
                <a:cubicBezTo>
                  <a:pt x="6923883" y="5685216"/>
                  <a:pt x="6835393" y="5727003"/>
                  <a:pt x="6830477" y="5773706"/>
                </a:cubicBezTo>
                <a:cubicBezTo>
                  <a:pt x="6825561" y="5820409"/>
                  <a:pt x="6887012" y="5881861"/>
                  <a:pt x="6889470" y="5921190"/>
                </a:cubicBezTo>
                <a:cubicBezTo>
                  <a:pt x="6891929" y="5960519"/>
                  <a:pt x="6842767" y="5965435"/>
                  <a:pt x="6845226" y="6009680"/>
                </a:cubicBezTo>
                <a:cubicBezTo>
                  <a:pt x="6847683" y="6053925"/>
                  <a:pt x="6906677" y="6142416"/>
                  <a:pt x="6904219" y="6186661"/>
                </a:cubicBezTo>
                <a:cubicBezTo>
                  <a:pt x="6901761" y="6230906"/>
                  <a:pt x="6825561" y="6238280"/>
                  <a:pt x="6830477" y="6275151"/>
                </a:cubicBezTo>
                <a:cubicBezTo>
                  <a:pt x="6835393" y="6312022"/>
                  <a:pt x="6918967" y="6373474"/>
                  <a:pt x="6933715" y="6407887"/>
                </a:cubicBezTo>
                <a:cubicBezTo>
                  <a:pt x="6948463" y="6442300"/>
                  <a:pt x="6862431" y="6415261"/>
                  <a:pt x="6918967" y="6481629"/>
                </a:cubicBezTo>
                <a:cubicBezTo>
                  <a:pt x="6975503" y="6547997"/>
                  <a:pt x="7209018" y="6739725"/>
                  <a:pt x="7272928" y="6806093"/>
                </a:cubicBezTo>
                <a:cubicBezTo>
                  <a:pt x="7336838" y="6872461"/>
                  <a:pt x="7282761" y="6845422"/>
                  <a:pt x="7302425" y="6879835"/>
                </a:cubicBezTo>
                <a:cubicBezTo>
                  <a:pt x="7322089" y="6914248"/>
                  <a:pt x="7368793" y="6985532"/>
                  <a:pt x="7390915" y="7012571"/>
                </a:cubicBezTo>
                <a:cubicBezTo>
                  <a:pt x="7413037" y="7039610"/>
                  <a:pt x="7373708" y="7029778"/>
                  <a:pt x="7435160" y="7042068"/>
                </a:cubicBezTo>
                <a:cubicBezTo>
                  <a:pt x="7496612" y="7054358"/>
                  <a:pt x="7653928" y="7093687"/>
                  <a:pt x="7759625" y="7086313"/>
                </a:cubicBezTo>
                <a:cubicBezTo>
                  <a:pt x="7865322" y="7078939"/>
                  <a:pt x="7993141" y="7044525"/>
                  <a:pt x="8069341" y="6997822"/>
                </a:cubicBezTo>
                <a:cubicBezTo>
                  <a:pt x="8145541" y="6951119"/>
                  <a:pt x="8128335" y="6906874"/>
                  <a:pt x="8216825" y="6806093"/>
                </a:cubicBezTo>
                <a:cubicBezTo>
                  <a:pt x="8305315" y="6705313"/>
                  <a:pt x="8543748" y="6476713"/>
                  <a:pt x="8600283" y="6393139"/>
                </a:cubicBezTo>
                <a:cubicBezTo>
                  <a:pt x="8656818" y="6309565"/>
                  <a:pt x="8553580" y="6348893"/>
                  <a:pt x="8556038" y="6304648"/>
                </a:cubicBezTo>
                <a:cubicBezTo>
                  <a:pt x="8558496" y="6260403"/>
                  <a:pt x="8619947" y="6169455"/>
                  <a:pt x="8615031" y="6127668"/>
                </a:cubicBezTo>
                <a:cubicBezTo>
                  <a:pt x="8610115" y="6085881"/>
                  <a:pt x="8526541" y="6093255"/>
                  <a:pt x="8526541" y="6053926"/>
                </a:cubicBezTo>
                <a:cubicBezTo>
                  <a:pt x="8526541" y="6014597"/>
                  <a:pt x="8617489" y="5935938"/>
                  <a:pt x="8615031" y="5891693"/>
                </a:cubicBezTo>
                <a:cubicBezTo>
                  <a:pt x="8612573" y="5847448"/>
                  <a:pt x="8516709" y="5832700"/>
                  <a:pt x="8511793" y="5788455"/>
                </a:cubicBezTo>
                <a:cubicBezTo>
                  <a:pt x="8506877" y="5744210"/>
                  <a:pt x="8585535" y="5663093"/>
                  <a:pt x="8585535" y="5626222"/>
                </a:cubicBezTo>
                <a:cubicBezTo>
                  <a:pt x="8585535" y="5589351"/>
                  <a:pt x="8509335" y="5601642"/>
                  <a:pt x="8511793" y="5567229"/>
                </a:cubicBezTo>
                <a:cubicBezTo>
                  <a:pt x="8514251" y="5532816"/>
                  <a:pt x="8595367" y="5459074"/>
                  <a:pt x="8600283" y="5419745"/>
                </a:cubicBezTo>
                <a:cubicBezTo>
                  <a:pt x="8605199" y="5380416"/>
                  <a:pt x="8536373" y="5368126"/>
                  <a:pt x="8541289" y="5331255"/>
                </a:cubicBezTo>
                <a:cubicBezTo>
                  <a:pt x="8546205" y="5294384"/>
                  <a:pt x="8629780" y="5198519"/>
                  <a:pt x="8629780" y="5198519"/>
                </a:cubicBezTo>
                <a:cubicBezTo>
                  <a:pt x="8642070" y="5166564"/>
                  <a:pt x="8595367" y="5181313"/>
                  <a:pt x="8615031" y="5139526"/>
                </a:cubicBezTo>
                <a:cubicBezTo>
                  <a:pt x="8634695" y="5097739"/>
                  <a:pt x="8720728" y="5080533"/>
                  <a:pt x="8747767" y="4947797"/>
                </a:cubicBezTo>
                <a:cubicBezTo>
                  <a:pt x="8774806" y="4815061"/>
                  <a:pt x="8674025" y="4660203"/>
                  <a:pt x="8777264" y="4343113"/>
                </a:cubicBezTo>
                <a:cubicBezTo>
                  <a:pt x="8880503" y="4026023"/>
                  <a:pt x="9256586" y="3379552"/>
                  <a:pt x="9367199" y="3045255"/>
                </a:cubicBezTo>
                <a:cubicBezTo>
                  <a:pt x="9450159" y="2794533"/>
                  <a:pt x="9465368" y="2661336"/>
                  <a:pt x="9456381" y="2505671"/>
                </a:cubicBezTo>
                <a:lnTo>
                  <a:pt x="9452847" y="2467145"/>
                </a:lnTo>
                <a:lnTo>
                  <a:pt x="9455689" y="2410867"/>
                </a:lnTo>
                <a:cubicBezTo>
                  <a:pt x="9455689" y="1423697"/>
                  <a:pt x="8655430" y="623438"/>
                  <a:pt x="7668260" y="623438"/>
                </a:cubicBezTo>
                <a:close/>
                <a:moveTo>
                  <a:pt x="204600" y="0"/>
                </a:moveTo>
                <a:lnTo>
                  <a:pt x="13283726" y="0"/>
                </a:lnTo>
                <a:lnTo>
                  <a:pt x="13283726" y="7152293"/>
                </a:lnTo>
                <a:lnTo>
                  <a:pt x="13931204" y="7152293"/>
                </a:lnTo>
                <a:lnTo>
                  <a:pt x="13931204" y="7705747"/>
                </a:lnTo>
                <a:lnTo>
                  <a:pt x="0" y="7705747"/>
                </a:lnTo>
                <a:lnTo>
                  <a:pt x="0" y="7152293"/>
                </a:lnTo>
                <a:lnTo>
                  <a:pt x="204600" y="7152293"/>
                </a:lnTo>
                <a:close/>
              </a:path>
            </a:pathLst>
          </a:custGeom>
          <a:solidFill>
            <a:srgbClr val="383838"/>
          </a:solidFill>
          <a:ln w="34925">
            <a:solidFill>
              <a:srgbClr val="89A32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5F5F3F6-7957-4F49-A204-0E2DA9661EA7}"/>
              </a:ext>
            </a:extLst>
          </p:cNvPr>
          <p:cNvSpPr txBox="1">
            <a:spLocks/>
          </p:cNvSpPr>
          <p:nvPr/>
        </p:nvSpPr>
        <p:spPr>
          <a:xfrm>
            <a:off x="378898" y="1076917"/>
            <a:ext cx="7832057" cy="828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400" b="1" dirty="0">
                <a:solidFill>
                  <a:srgbClr val="89A327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С чего начать?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5C055-9EEE-41BA-A459-BB2584431C31}"/>
              </a:ext>
            </a:extLst>
          </p:cNvPr>
          <p:cNvSpPr txBox="1"/>
          <p:nvPr/>
        </p:nvSpPr>
        <p:spPr>
          <a:xfrm>
            <a:off x="378898" y="3116581"/>
            <a:ext cx="4301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НАЧНИТЕ </a:t>
            </a:r>
          </a:p>
          <a:p>
            <a:r>
              <a:rPr lang="en-US" sz="28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8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</a:p>
          <a:p>
            <a:endParaRPr lang="ru-RU" sz="2800" b="1" dirty="0">
              <a:solidFill>
                <a:srgbClr val="89A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CD9F66-B7F4-4442-862E-4C712FD2A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8" t="39375" r="18264" b="40417"/>
          <a:stretch/>
        </p:blipFill>
        <p:spPr>
          <a:xfrm>
            <a:off x="9487957" y="315316"/>
            <a:ext cx="2591050" cy="851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A3FF36-67B9-DA4A-BFA5-7162791CF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48"/>
          <a:stretch/>
        </p:blipFill>
        <p:spPr>
          <a:xfrm>
            <a:off x="8914136" y="1905515"/>
            <a:ext cx="3738693" cy="48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7">
            <a:extLst>
              <a:ext uri="{FF2B5EF4-FFF2-40B4-BE49-F238E27FC236}">
                <a16:creationId xmlns:a16="http://schemas.microsoft.com/office/drawing/2014/main" id="{CEAE6A56-B712-F345-AEB4-82907F1E0FAA}"/>
              </a:ext>
            </a:extLst>
          </p:cNvPr>
          <p:cNvSpPr/>
          <p:nvPr/>
        </p:nvSpPr>
        <p:spPr>
          <a:xfrm>
            <a:off x="-45664" y="0"/>
            <a:ext cx="12283328" cy="6858000"/>
          </a:xfrm>
          <a:custGeom>
            <a:avLst/>
            <a:gdLst>
              <a:gd name="connsiteX0" fmla="*/ 0 w 12283328"/>
              <a:gd name="connsiteY0" fmla="*/ 0 h 6858000"/>
              <a:gd name="connsiteX1" fmla="*/ 12283328 w 12283328"/>
              <a:gd name="connsiteY1" fmla="*/ 0 h 6858000"/>
              <a:gd name="connsiteX2" fmla="*/ 12283328 w 12283328"/>
              <a:gd name="connsiteY2" fmla="*/ 6858000 h 6858000"/>
              <a:gd name="connsiteX3" fmla="*/ 0 w 12283328"/>
              <a:gd name="connsiteY3" fmla="*/ 6858000 h 6858000"/>
              <a:gd name="connsiteX4" fmla="*/ 0 w 12283328"/>
              <a:gd name="connsiteY4" fmla="*/ 0 h 6858000"/>
              <a:gd name="connsiteX5" fmla="*/ 6280751 w 12283328"/>
              <a:gd name="connsiteY5" fmla="*/ 1803293 h 6858000"/>
              <a:gd name="connsiteX6" fmla="*/ 4335748 w 12283328"/>
              <a:gd name="connsiteY6" fmla="*/ 3748296 h 6858000"/>
              <a:gd name="connsiteX7" fmla="*/ 6280751 w 12283328"/>
              <a:gd name="connsiteY7" fmla="*/ 5693299 h 6858000"/>
              <a:gd name="connsiteX8" fmla="*/ 8225754 w 12283328"/>
              <a:gd name="connsiteY8" fmla="*/ 3748296 h 6858000"/>
              <a:gd name="connsiteX9" fmla="*/ 6280751 w 12283328"/>
              <a:gd name="connsiteY9" fmla="*/ 18032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83328" h="6858000">
                <a:moveTo>
                  <a:pt x="0" y="0"/>
                </a:moveTo>
                <a:lnTo>
                  <a:pt x="12283328" y="0"/>
                </a:lnTo>
                <a:lnTo>
                  <a:pt x="12283328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280751" y="1803293"/>
                </a:moveTo>
                <a:cubicBezTo>
                  <a:pt x="5206556" y="1803293"/>
                  <a:pt x="4335748" y="2674101"/>
                  <a:pt x="4335748" y="3748296"/>
                </a:cubicBezTo>
                <a:cubicBezTo>
                  <a:pt x="4335748" y="4822491"/>
                  <a:pt x="5206556" y="5693299"/>
                  <a:pt x="6280751" y="5693299"/>
                </a:cubicBezTo>
                <a:cubicBezTo>
                  <a:pt x="7354946" y="5693299"/>
                  <a:pt x="8225754" y="4822491"/>
                  <a:pt x="8225754" y="3748296"/>
                </a:cubicBezTo>
                <a:cubicBezTo>
                  <a:pt x="8225754" y="2674101"/>
                  <a:pt x="7354946" y="1803293"/>
                  <a:pt x="6280751" y="1803293"/>
                </a:cubicBezTo>
                <a:close/>
              </a:path>
            </a:pathLst>
          </a:custGeom>
          <a:gradFill>
            <a:gsLst>
              <a:gs pos="96000">
                <a:srgbClr val="383838"/>
              </a:gs>
              <a:gs pos="1000">
                <a:schemeClr val="tx1">
                  <a:alpha val="53000"/>
                </a:schemeClr>
              </a:gs>
            </a:gsLst>
            <a:lin ang="0" scaled="0"/>
          </a:gradFill>
          <a:ln w="25400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3C23D-4074-48F1-B396-81979133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"/>
          <a:stretch/>
        </p:blipFill>
        <p:spPr>
          <a:xfrm>
            <a:off x="-237067" y="-774280"/>
            <a:ext cx="12666134" cy="8406560"/>
          </a:xfrm>
          <a:prstGeom prst="rect">
            <a:avLst/>
          </a:prstGeom>
        </p:spPr>
      </p:pic>
      <p:sp>
        <p:nvSpPr>
          <p:cNvPr id="8" name="Полилиния 17">
            <a:extLst>
              <a:ext uri="{FF2B5EF4-FFF2-40B4-BE49-F238E27FC236}">
                <a16:creationId xmlns:a16="http://schemas.microsoft.com/office/drawing/2014/main" id="{2D53F363-6EE0-4B1D-AAFC-BB3447675A0A}"/>
              </a:ext>
            </a:extLst>
          </p:cNvPr>
          <p:cNvSpPr/>
          <p:nvPr/>
        </p:nvSpPr>
        <p:spPr>
          <a:xfrm>
            <a:off x="-45664" y="0"/>
            <a:ext cx="12283328" cy="6916498"/>
          </a:xfrm>
          <a:custGeom>
            <a:avLst/>
            <a:gdLst>
              <a:gd name="connsiteX0" fmla="*/ 0 w 12283328"/>
              <a:gd name="connsiteY0" fmla="*/ 0 h 6858000"/>
              <a:gd name="connsiteX1" fmla="*/ 12283328 w 12283328"/>
              <a:gd name="connsiteY1" fmla="*/ 0 h 6858000"/>
              <a:gd name="connsiteX2" fmla="*/ 12283328 w 12283328"/>
              <a:gd name="connsiteY2" fmla="*/ 6858000 h 6858000"/>
              <a:gd name="connsiteX3" fmla="*/ 0 w 12283328"/>
              <a:gd name="connsiteY3" fmla="*/ 6858000 h 6858000"/>
              <a:gd name="connsiteX4" fmla="*/ 0 w 12283328"/>
              <a:gd name="connsiteY4" fmla="*/ 0 h 6858000"/>
              <a:gd name="connsiteX5" fmla="*/ 6280751 w 12283328"/>
              <a:gd name="connsiteY5" fmla="*/ 1803293 h 6858000"/>
              <a:gd name="connsiteX6" fmla="*/ 4335748 w 12283328"/>
              <a:gd name="connsiteY6" fmla="*/ 3748296 h 6858000"/>
              <a:gd name="connsiteX7" fmla="*/ 6280751 w 12283328"/>
              <a:gd name="connsiteY7" fmla="*/ 5693299 h 6858000"/>
              <a:gd name="connsiteX8" fmla="*/ 8225754 w 12283328"/>
              <a:gd name="connsiteY8" fmla="*/ 3748296 h 6858000"/>
              <a:gd name="connsiteX9" fmla="*/ 6280751 w 12283328"/>
              <a:gd name="connsiteY9" fmla="*/ 18032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83328" h="6858000">
                <a:moveTo>
                  <a:pt x="0" y="0"/>
                </a:moveTo>
                <a:lnTo>
                  <a:pt x="12283328" y="0"/>
                </a:lnTo>
                <a:lnTo>
                  <a:pt x="12283328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280751" y="1803293"/>
                </a:moveTo>
                <a:cubicBezTo>
                  <a:pt x="5206556" y="1803293"/>
                  <a:pt x="4335748" y="2674101"/>
                  <a:pt x="4335748" y="3748296"/>
                </a:cubicBezTo>
                <a:cubicBezTo>
                  <a:pt x="4335748" y="4822491"/>
                  <a:pt x="5206556" y="5693299"/>
                  <a:pt x="6280751" y="5693299"/>
                </a:cubicBezTo>
                <a:cubicBezTo>
                  <a:pt x="7354946" y="5693299"/>
                  <a:pt x="8225754" y="4822491"/>
                  <a:pt x="8225754" y="3748296"/>
                </a:cubicBezTo>
                <a:cubicBezTo>
                  <a:pt x="8225754" y="2674101"/>
                  <a:pt x="7354946" y="1803293"/>
                  <a:pt x="6280751" y="1803293"/>
                </a:cubicBezTo>
                <a:close/>
              </a:path>
            </a:pathLst>
          </a:custGeom>
          <a:gradFill flip="none" rotWithShape="1">
            <a:gsLst>
              <a:gs pos="51000">
                <a:srgbClr val="383838"/>
              </a:gs>
              <a:gs pos="30000">
                <a:schemeClr val="tx1">
                  <a:alpha val="53000"/>
                </a:schemeClr>
              </a:gs>
            </a:gsLst>
            <a:lin ang="1200000" scaled="0"/>
            <a:tileRect/>
          </a:gradFill>
          <a:ln w="25400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86586E7-EC4B-4DEE-BFDC-172805B39442}"/>
              </a:ext>
            </a:extLst>
          </p:cNvPr>
          <p:cNvSpPr/>
          <p:nvPr/>
        </p:nvSpPr>
        <p:spPr>
          <a:xfrm>
            <a:off x="4268663" y="1818572"/>
            <a:ext cx="3960938" cy="3878004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rgbClr val="89A32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676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21FF6-BC5A-45D3-A0E5-A3EC7B872B2E}"/>
              </a:ext>
            </a:extLst>
          </p:cNvPr>
          <p:cNvSpPr txBox="1"/>
          <p:nvPr/>
        </p:nvSpPr>
        <p:spPr>
          <a:xfrm>
            <a:off x="-45664" y="2491903"/>
            <a:ext cx="3914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DejaVu Sans" panose="020B0603030804020204" pitchFamily="34" charset="0"/>
                <a:cs typeface="Arial" panose="020B0604020202020204" pitchFamily="34" charset="0"/>
              </a:rPr>
              <a:t>ПРАВИЛО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DejaVu Sans" panose="020B0603030804020204" pitchFamily="34" charset="0"/>
                <a:cs typeface="Arial" panose="020B0604020202020204" pitchFamily="34" charset="0"/>
              </a:rPr>
              <a:t>«ФИСТАШКИ»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E176FF-E402-440E-A47D-5C654C3147AC}"/>
              </a:ext>
            </a:extLst>
          </p:cNvPr>
          <p:cNvSpPr/>
          <p:nvPr/>
        </p:nvSpPr>
        <p:spPr>
          <a:xfrm flipV="1">
            <a:off x="1150588" y="3746294"/>
            <a:ext cx="1120140" cy="73202"/>
          </a:xfrm>
          <a:prstGeom prst="rect">
            <a:avLst/>
          </a:prstGeom>
          <a:solidFill>
            <a:schemeClr val="bg1"/>
          </a:solidFill>
          <a:ln>
            <a:solidFill>
              <a:srgbClr val="89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D68937C0-03A1-4F66-AEDE-C0E808055773}"/>
              </a:ext>
            </a:extLst>
          </p:cNvPr>
          <p:cNvSpPr/>
          <p:nvPr/>
        </p:nvSpPr>
        <p:spPr>
          <a:xfrm rot="10291907">
            <a:off x="1771004" y="2026791"/>
            <a:ext cx="3585221" cy="3585221"/>
          </a:xfrm>
          <a:prstGeom prst="arc">
            <a:avLst>
              <a:gd name="adj1" fmla="val 15514885"/>
              <a:gd name="adj2" fmla="val 0"/>
            </a:avLst>
          </a:prstGeom>
          <a:ln w="38100">
            <a:solidFill>
              <a:srgbClr val="89A327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9A327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9F663-1356-C049-A9ED-C912B1392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8" t="39375" r="18264" b="40417"/>
          <a:stretch/>
        </p:blipFill>
        <p:spPr>
          <a:xfrm>
            <a:off x="8843963" y="83315"/>
            <a:ext cx="3348037" cy="1100879"/>
          </a:xfrm>
          <a:prstGeom prst="rect">
            <a:avLst/>
          </a:prstGeom>
          <a:ln>
            <a:solidFill>
              <a:srgbClr val="89A327">
                <a:alpha val="1000"/>
              </a:srgb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9A6624-EDC4-F642-BA1D-FB34C189E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48"/>
          <a:stretch/>
        </p:blipFill>
        <p:spPr>
          <a:xfrm>
            <a:off x="8498971" y="2029326"/>
            <a:ext cx="3738693" cy="48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6E2926-3295-2B4E-AA76-D8BF3D468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t="38958" r="19444" b="40625"/>
          <a:stretch/>
        </p:blipFill>
        <p:spPr>
          <a:xfrm>
            <a:off x="9215436" y="169189"/>
            <a:ext cx="2800225" cy="930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D0F66-E726-C841-A6E1-0010263D2E37}"/>
              </a:ext>
            </a:extLst>
          </p:cNvPr>
          <p:cNvSpPr txBox="1"/>
          <p:nvPr/>
        </p:nvSpPr>
        <p:spPr>
          <a:xfrm>
            <a:off x="5263361" y="4543580"/>
            <a:ext cx="5991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3B9D830-631F-E74B-AF4A-2BF5A1F422A4}"/>
              </a:ext>
            </a:extLst>
          </p:cNvPr>
          <p:cNvSpPr/>
          <p:nvPr/>
        </p:nvSpPr>
        <p:spPr>
          <a:xfrm>
            <a:off x="5616971" y="5817836"/>
            <a:ext cx="3052759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8-985-769-66-77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6BC81B-8D62-634D-A65B-DA7FD4FA453C}"/>
              </a:ext>
            </a:extLst>
          </p:cNvPr>
          <p:cNvSpPr/>
          <p:nvPr/>
        </p:nvSpPr>
        <p:spPr>
          <a:xfrm>
            <a:off x="8435060" y="5796633"/>
            <a:ext cx="275000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Montserrat" pitchFamily="2" charset="0"/>
              </a:rPr>
              <a:t>kitsing@k</a:t>
            </a:r>
            <a:r>
              <a:rPr lang="en-US" dirty="0" err="1">
                <a:latin typeface="Montserrat" pitchFamily="2" charset="0"/>
              </a:rPr>
              <a:t>itsing</a:t>
            </a:r>
            <a:r>
              <a:rPr lang="ru-RU" dirty="0">
                <a:latin typeface="Montserrat" pitchFamily="2" charset="0"/>
              </a:rPr>
              <a:t>.</a:t>
            </a:r>
            <a:r>
              <a:rPr lang="ru-RU" dirty="0" err="1">
                <a:latin typeface="Montserrat" pitchFamily="2" charset="0"/>
              </a:rPr>
              <a:t>ru</a:t>
            </a:r>
            <a:endParaRPr lang="ru-RU" dirty="0">
              <a:latin typeface="Montserrat" pitchFamily="2" charset="0"/>
            </a:endParaRPr>
          </a:p>
        </p:txBody>
      </p:sp>
      <p:pic>
        <p:nvPicPr>
          <p:cNvPr id="26" name="Рисунок 25" descr="Телефонная трубка со сплошной заливкой">
            <a:extLst>
              <a:ext uri="{FF2B5EF4-FFF2-40B4-BE49-F238E27FC236}">
                <a16:creationId xmlns:a16="http://schemas.microsoft.com/office/drawing/2014/main" id="{2B70380D-A87B-3A42-BFB9-4BEF2D3C5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361" y="5861147"/>
            <a:ext cx="320898" cy="320898"/>
          </a:xfrm>
          <a:prstGeom prst="rect">
            <a:avLst/>
          </a:prstGeom>
        </p:spPr>
      </p:pic>
      <p:pic>
        <p:nvPicPr>
          <p:cNvPr id="28" name="Рисунок 27" descr="Электронная почта со сплошной заливкой">
            <a:extLst>
              <a:ext uri="{FF2B5EF4-FFF2-40B4-BE49-F238E27FC236}">
                <a16:creationId xmlns:a16="http://schemas.microsoft.com/office/drawing/2014/main" id="{2D1A01E7-9B21-4D4C-AA4D-96E6F2513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4919" y="5817836"/>
            <a:ext cx="360141" cy="3601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74AD09-4D1E-F541-BF60-F5FD5B6D8DD8}"/>
              </a:ext>
            </a:extLst>
          </p:cNvPr>
          <p:cNvSpPr txBox="1"/>
          <p:nvPr/>
        </p:nvSpPr>
        <p:spPr>
          <a:xfrm>
            <a:off x="5226727" y="1433256"/>
            <a:ext cx="5958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Владимир</a:t>
            </a:r>
          </a:p>
          <a:p>
            <a:pPr lvl="0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Китсинг</a:t>
            </a:r>
          </a:p>
          <a:p>
            <a:pPr lv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Управляющий партнер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АБ «Китсинг и партнеры»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AD5ED-512A-9049-9AB4-C39590B02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650" y="1479742"/>
            <a:ext cx="2153795" cy="215379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мужчина, сте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3F0934F-457C-6240-855C-9D30691A32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4" t="6859" r="22178" b="43392"/>
          <a:stretch/>
        </p:blipFill>
        <p:spPr>
          <a:xfrm>
            <a:off x="722708" y="1309410"/>
            <a:ext cx="4023348" cy="4157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067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17229-C8BA-A444-BEBB-B8387874AB9E}"/>
              </a:ext>
            </a:extLst>
          </p:cNvPr>
          <p:cNvSpPr txBox="1"/>
          <p:nvPr/>
        </p:nvSpPr>
        <p:spPr>
          <a:xfrm>
            <a:off x="855694" y="842963"/>
            <a:ext cx="997010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выступления</a:t>
            </a:r>
          </a:p>
          <a:p>
            <a:endParaRPr lang="ru-RU" altLang="ru-RU" sz="2800" b="1" dirty="0">
              <a:solidFill>
                <a:srgbClr val="89A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2800" b="1" dirty="0">
              <a:solidFill>
                <a:srgbClr val="89A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2800" b="1" dirty="0">
              <a:solidFill>
                <a:srgbClr val="89A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Уголовная ответственность по ст. 238.1 УК РФ</a:t>
            </a:r>
          </a:p>
          <a:p>
            <a:pPr marL="514350" indent="-514350">
              <a:buAutoNum type="arabicPeriod"/>
            </a:pP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alt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Уголовная ответственность</a:t>
            </a:r>
            <a:r>
              <a:rPr lang="ru-RU" altLang="ru-RU" sz="2800" b="1" dirty="0">
                <a:solidFill>
                  <a:srgbClr val="89A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ст. 159 УК РФ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Снижение уголовно-правовых рисков</a:t>
            </a:r>
            <a:endParaRPr lang="ru-RU" sz="28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BE9E35-E902-454C-93F7-06E5D65CC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t="38958" r="19444" b="40625"/>
          <a:stretch/>
        </p:blipFill>
        <p:spPr>
          <a:xfrm>
            <a:off x="8934458" y="142875"/>
            <a:ext cx="3100380" cy="102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F466EA3-F4D8-1B43-BF45-E390CD22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4531"/>
          <a:stretch/>
        </p:blipFill>
        <p:spPr>
          <a:xfrm>
            <a:off x="8244148" y="1955205"/>
            <a:ext cx="3964139" cy="49040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790802F-997A-2C41-AE12-0E1A85E16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4531"/>
          <a:stretch/>
        </p:blipFill>
        <p:spPr>
          <a:xfrm rot="10800000">
            <a:off x="-4" y="-2"/>
            <a:ext cx="3815004" cy="471959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24900A6-1785-EB43-931D-7F45B4F381B9}"/>
              </a:ext>
            </a:extLst>
          </p:cNvPr>
          <p:cNvGrpSpPr/>
          <p:nvPr/>
        </p:nvGrpSpPr>
        <p:grpSpPr>
          <a:xfrm>
            <a:off x="8194653" y="2088632"/>
            <a:ext cx="914400" cy="914400"/>
            <a:chOff x="1158240" y="2514600"/>
            <a:chExt cx="914400" cy="9144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DF078E3-E336-C443-929D-03CC8C4D33DE}"/>
                </a:ext>
              </a:extLst>
            </p:cNvPr>
            <p:cNvSpPr/>
            <p:nvPr/>
          </p:nvSpPr>
          <p:spPr>
            <a:xfrm>
              <a:off x="1426464" y="2674373"/>
              <a:ext cx="384048" cy="658761"/>
            </a:xfrm>
            <a:prstGeom prst="rect">
              <a:avLst/>
            </a:prstGeom>
            <a:solidFill>
              <a:srgbClr val="E2A9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 descr="Здание контур">
              <a:extLst>
                <a:ext uri="{FF2B5EF4-FFF2-40B4-BE49-F238E27FC236}">
                  <a16:creationId xmlns:a16="http://schemas.microsoft.com/office/drawing/2014/main" id="{B3BAD76E-A219-D44A-841D-84B5DD8C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240" y="2514600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52C1E65-3314-5349-BD8D-3208FDF5170A}"/>
              </a:ext>
            </a:extLst>
          </p:cNvPr>
          <p:cNvGrpSpPr/>
          <p:nvPr/>
        </p:nvGrpSpPr>
        <p:grpSpPr>
          <a:xfrm>
            <a:off x="8194653" y="2933947"/>
            <a:ext cx="914400" cy="914400"/>
            <a:chOff x="1721432" y="2546553"/>
            <a:chExt cx="914400" cy="9144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694B3B1-AF9C-EC42-8DCB-78EAEBE80E21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highlight>
                  <a:srgbClr val="8EA727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 descr="Здание контур">
              <a:extLst>
                <a:ext uri="{FF2B5EF4-FFF2-40B4-BE49-F238E27FC236}">
                  <a16:creationId xmlns:a16="http://schemas.microsoft.com/office/drawing/2014/main" id="{AD166EFB-E819-6046-9882-72F812A5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6C6FF3-D490-4041-AF1D-66B114222D4A}"/>
              </a:ext>
            </a:extLst>
          </p:cNvPr>
          <p:cNvGrpSpPr/>
          <p:nvPr/>
        </p:nvGrpSpPr>
        <p:grpSpPr>
          <a:xfrm>
            <a:off x="7723350" y="2933947"/>
            <a:ext cx="914400" cy="914400"/>
            <a:chOff x="1721432" y="2546553"/>
            <a:chExt cx="914400" cy="9144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EAB3501-A401-3044-881C-EC41AEFAFB30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highlight>
                  <a:srgbClr val="8EA727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Здание контур">
              <a:extLst>
                <a:ext uri="{FF2B5EF4-FFF2-40B4-BE49-F238E27FC236}">
                  <a16:creationId xmlns:a16="http://schemas.microsoft.com/office/drawing/2014/main" id="{340BDD2E-41EC-0246-8D7F-D927E98C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94B3F45-794C-CF4E-872F-A9AD6E5DAC6E}"/>
              </a:ext>
            </a:extLst>
          </p:cNvPr>
          <p:cNvGrpSpPr/>
          <p:nvPr/>
        </p:nvGrpSpPr>
        <p:grpSpPr>
          <a:xfrm>
            <a:off x="8642371" y="2088632"/>
            <a:ext cx="914400" cy="914400"/>
            <a:chOff x="1158240" y="2514600"/>
            <a:chExt cx="914400" cy="9144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4A5565CC-60FA-D442-97F5-97B48813D97E}"/>
                </a:ext>
              </a:extLst>
            </p:cNvPr>
            <p:cNvSpPr/>
            <p:nvPr/>
          </p:nvSpPr>
          <p:spPr>
            <a:xfrm>
              <a:off x="1426464" y="2674373"/>
              <a:ext cx="384048" cy="658761"/>
            </a:xfrm>
            <a:prstGeom prst="rect">
              <a:avLst/>
            </a:prstGeom>
            <a:solidFill>
              <a:srgbClr val="E2A9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 descr="Здание контур">
              <a:extLst>
                <a:ext uri="{FF2B5EF4-FFF2-40B4-BE49-F238E27FC236}">
                  <a16:creationId xmlns:a16="http://schemas.microsoft.com/office/drawing/2014/main" id="{F7CEDC49-280A-3048-BA1B-DC11FC9F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240" y="2514600"/>
              <a:ext cx="914400" cy="9144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27BF59-2615-9844-923D-D2A568BC2D1B}"/>
              </a:ext>
            </a:extLst>
          </p:cNvPr>
          <p:cNvSpPr txBox="1"/>
          <p:nvPr/>
        </p:nvSpPr>
        <p:spPr>
          <a:xfrm>
            <a:off x="824786" y="3457805"/>
            <a:ext cx="287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24F8B57-D3D0-7C49-BBC2-C0E933FE3D36}"/>
              </a:ext>
            </a:extLst>
          </p:cNvPr>
          <p:cNvGrpSpPr/>
          <p:nvPr/>
        </p:nvGrpSpPr>
        <p:grpSpPr>
          <a:xfrm>
            <a:off x="1658552" y="2190447"/>
            <a:ext cx="1420761" cy="1420761"/>
            <a:chOff x="962087" y="4362935"/>
            <a:chExt cx="1420761" cy="142076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51B768E-73C1-CB48-9CFF-6698CE4903C8}"/>
                </a:ext>
              </a:extLst>
            </p:cNvPr>
            <p:cNvSpPr/>
            <p:nvPr/>
          </p:nvSpPr>
          <p:spPr>
            <a:xfrm>
              <a:off x="1871133" y="5334000"/>
              <a:ext cx="201507" cy="135467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B48A8F7-05E0-084C-B933-2549C2976B5B}"/>
                </a:ext>
              </a:extLst>
            </p:cNvPr>
            <p:cNvSpPr/>
            <p:nvPr/>
          </p:nvSpPr>
          <p:spPr>
            <a:xfrm>
              <a:off x="1577937" y="5334000"/>
              <a:ext cx="195978" cy="135467"/>
            </a:xfrm>
            <a:prstGeom prst="rect">
              <a:avLst/>
            </a:prstGeom>
            <a:solidFill>
              <a:srgbClr val="E2A9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2424E63-C6D5-054A-BFD9-0F3F607D3F56}"/>
                </a:ext>
              </a:extLst>
            </p:cNvPr>
            <p:cNvSpPr/>
            <p:nvPr/>
          </p:nvSpPr>
          <p:spPr>
            <a:xfrm>
              <a:off x="1278468" y="5334000"/>
              <a:ext cx="195978" cy="135467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 descr="Фабрика контур">
              <a:extLst>
                <a:ext uri="{FF2B5EF4-FFF2-40B4-BE49-F238E27FC236}">
                  <a16:creationId xmlns:a16="http://schemas.microsoft.com/office/drawing/2014/main" id="{8BA1E069-21D4-584F-B95B-15425189C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2087" y="4362935"/>
              <a:ext cx="1420761" cy="142076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1CCAC4-2503-6744-8950-423755FDCA80}"/>
              </a:ext>
            </a:extLst>
          </p:cNvPr>
          <p:cNvSpPr txBox="1"/>
          <p:nvPr/>
        </p:nvSpPr>
        <p:spPr>
          <a:xfrm>
            <a:off x="4287320" y="3461190"/>
            <a:ext cx="237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Поставщик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5B9ED05-62A3-8949-8715-A871EAC114B3}"/>
              </a:ext>
            </a:extLst>
          </p:cNvPr>
          <p:cNvGrpSpPr/>
          <p:nvPr/>
        </p:nvGrpSpPr>
        <p:grpSpPr>
          <a:xfrm>
            <a:off x="7727971" y="2088632"/>
            <a:ext cx="914400" cy="914400"/>
            <a:chOff x="1158240" y="2514600"/>
            <a:chExt cx="914400" cy="914400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C53651BC-421B-FA4D-AC13-CE565FEF0B79}"/>
                </a:ext>
              </a:extLst>
            </p:cNvPr>
            <p:cNvSpPr/>
            <p:nvPr/>
          </p:nvSpPr>
          <p:spPr>
            <a:xfrm>
              <a:off x="1426464" y="2674373"/>
              <a:ext cx="384048" cy="658761"/>
            </a:xfrm>
            <a:prstGeom prst="rect">
              <a:avLst/>
            </a:prstGeom>
            <a:solidFill>
              <a:srgbClr val="E2A9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Здание контур">
              <a:extLst>
                <a:ext uri="{FF2B5EF4-FFF2-40B4-BE49-F238E27FC236}">
                  <a16:creationId xmlns:a16="http://schemas.microsoft.com/office/drawing/2014/main" id="{9B789F38-2C8A-2347-9F10-052F5ED8D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240" y="2514600"/>
              <a:ext cx="914400" cy="914400"/>
            </a:xfrm>
            <a:prstGeom prst="rect">
              <a:avLst/>
            </a:prstGeom>
          </p:spPr>
        </p:pic>
      </p:grp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588C245-C97D-2F44-95E0-A94FAC8EDAD1}"/>
              </a:ext>
            </a:extLst>
          </p:cNvPr>
          <p:cNvCxnSpPr>
            <a:cxnSpLocks/>
          </p:cNvCxnSpPr>
          <p:nvPr/>
        </p:nvCxnSpPr>
        <p:spPr>
          <a:xfrm>
            <a:off x="3120293" y="3179359"/>
            <a:ext cx="13231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D2ACFC1-81D8-0242-A75B-D5F96010DAFD}"/>
              </a:ext>
            </a:extLst>
          </p:cNvPr>
          <p:cNvSpPr txBox="1"/>
          <p:nvPr/>
        </p:nvSpPr>
        <p:spPr>
          <a:xfrm>
            <a:off x="824786" y="4895645"/>
            <a:ext cx="11115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Последствия: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Возбуждение уголовного дела по ст. 238.1 УК РФ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к ответственности руководителей производителя и поставщика</a:t>
            </a:r>
          </a:p>
          <a:p>
            <a:pPr marL="514350" indent="-51435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Приостановка использования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медизделий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ЛПУ</a:t>
            </a:r>
          </a:p>
        </p:txBody>
      </p:sp>
      <p:pic>
        <p:nvPicPr>
          <p:cNvPr id="16" name="Рисунок 15" descr="Школа">
            <a:extLst>
              <a:ext uri="{FF2B5EF4-FFF2-40B4-BE49-F238E27FC236}">
                <a16:creationId xmlns:a16="http://schemas.microsoft.com/office/drawing/2014/main" id="{B71F734D-389D-EF4C-826A-7C93EFC829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2322" y="2359304"/>
            <a:ext cx="1260513" cy="126051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78AF1BA-EEB7-6740-A6E4-F4FB5E3F25C0}"/>
              </a:ext>
            </a:extLst>
          </p:cNvPr>
          <p:cNvGrpSpPr/>
          <p:nvPr/>
        </p:nvGrpSpPr>
        <p:grpSpPr>
          <a:xfrm>
            <a:off x="9109053" y="2088632"/>
            <a:ext cx="914400" cy="914400"/>
            <a:chOff x="1158240" y="2514600"/>
            <a:chExt cx="914400" cy="914400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83C3C963-4E1B-594D-9D89-D1B23126F237}"/>
                </a:ext>
              </a:extLst>
            </p:cNvPr>
            <p:cNvSpPr/>
            <p:nvPr/>
          </p:nvSpPr>
          <p:spPr>
            <a:xfrm>
              <a:off x="1426464" y="2674373"/>
              <a:ext cx="384048" cy="658761"/>
            </a:xfrm>
            <a:prstGeom prst="rect">
              <a:avLst/>
            </a:prstGeom>
            <a:solidFill>
              <a:srgbClr val="E2A96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 descr="Здание контур">
              <a:extLst>
                <a:ext uri="{FF2B5EF4-FFF2-40B4-BE49-F238E27FC236}">
                  <a16:creationId xmlns:a16="http://schemas.microsoft.com/office/drawing/2014/main" id="{C2F85A5D-0203-4949-9556-494FB6F8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240" y="2514600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DE6382-641C-4946-9AE7-360B859313BE}"/>
              </a:ext>
            </a:extLst>
          </p:cNvPr>
          <p:cNvGrpSpPr/>
          <p:nvPr/>
        </p:nvGrpSpPr>
        <p:grpSpPr>
          <a:xfrm>
            <a:off x="8631258" y="2930609"/>
            <a:ext cx="914400" cy="914400"/>
            <a:chOff x="1721432" y="2546553"/>
            <a:chExt cx="914400" cy="914400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36255EC-5689-6448-8A4E-A6998ED73397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highlight>
                  <a:srgbClr val="8EA727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 descr="Здание контур">
              <a:extLst>
                <a:ext uri="{FF2B5EF4-FFF2-40B4-BE49-F238E27FC236}">
                  <a16:creationId xmlns:a16="http://schemas.microsoft.com/office/drawing/2014/main" id="{FC6E4853-B5CB-9247-92C4-1F3860370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E24FEDD-5140-1848-A9E2-D6B7EAC0006F}"/>
              </a:ext>
            </a:extLst>
          </p:cNvPr>
          <p:cNvGrpSpPr/>
          <p:nvPr/>
        </p:nvGrpSpPr>
        <p:grpSpPr>
          <a:xfrm>
            <a:off x="9118535" y="2930609"/>
            <a:ext cx="914400" cy="914400"/>
            <a:chOff x="1721432" y="2546553"/>
            <a:chExt cx="914400" cy="914400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BB353701-8A96-6645-A147-D8DBEE388599}"/>
                </a:ext>
              </a:extLst>
            </p:cNvPr>
            <p:cNvSpPr/>
            <p:nvPr/>
          </p:nvSpPr>
          <p:spPr>
            <a:xfrm>
              <a:off x="1986608" y="2706326"/>
              <a:ext cx="384048" cy="658761"/>
            </a:xfrm>
            <a:prstGeom prst="rect">
              <a:avLst/>
            </a:prstGeom>
            <a:solidFill>
              <a:srgbClr val="8EA7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highlight>
                  <a:srgbClr val="8EA727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 descr="Здание контур">
              <a:extLst>
                <a:ext uri="{FF2B5EF4-FFF2-40B4-BE49-F238E27FC236}">
                  <a16:creationId xmlns:a16="http://schemas.microsoft.com/office/drawing/2014/main" id="{47B10DD4-84A7-3A49-9695-07D12A74D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1432" y="2546553"/>
              <a:ext cx="914400" cy="914400"/>
            </a:xfrm>
            <a:prstGeom prst="rect">
              <a:avLst/>
            </a:prstGeom>
          </p:spPr>
        </p:pic>
      </p:grp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5A4C8E73-4190-1B4A-8E52-ACCD82EA31F7}"/>
              </a:ext>
            </a:extLst>
          </p:cNvPr>
          <p:cNvCxnSpPr>
            <a:cxnSpLocks/>
          </p:cNvCxnSpPr>
          <p:nvPr/>
        </p:nvCxnSpPr>
        <p:spPr>
          <a:xfrm>
            <a:off x="6096000" y="3139268"/>
            <a:ext cx="13231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C208610-7537-224C-9D34-9CAE666988D3}"/>
              </a:ext>
            </a:extLst>
          </p:cNvPr>
          <p:cNvSpPr txBox="1"/>
          <p:nvPr/>
        </p:nvSpPr>
        <p:spPr>
          <a:xfrm>
            <a:off x="7620518" y="3858604"/>
            <a:ext cx="276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ЛПУ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C49B8F-778D-BD4E-86B8-8AC6BBCE03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995" y="2629301"/>
            <a:ext cx="541848" cy="54184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7D38446-0F42-7C46-BB89-BC0391F7B2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051" y="2548534"/>
            <a:ext cx="541848" cy="541848"/>
          </a:xfrm>
          <a:prstGeom prst="rect">
            <a:avLst/>
          </a:prstGeom>
        </p:spPr>
      </p:pic>
      <p:sp>
        <p:nvSpPr>
          <p:cNvPr id="19" name="Скругленная прямоугольная выноска 18">
            <a:extLst>
              <a:ext uri="{FF2B5EF4-FFF2-40B4-BE49-F238E27FC236}">
                <a16:creationId xmlns:a16="http://schemas.microsoft.com/office/drawing/2014/main" id="{E38DC667-3EFB-924E-9874-B87C6D1BA433}"/>
              </a:ext>
            </a:extLst>
          </p:cNvPr>
          <p:cNvSpPr/>
          <p:nvPr/>
        </p:nvSpPr>
        <p:spPr>
          <a:xfrm>
            <a:off x="4861559" y="326453"/>
            <a:ext cx="3269423" cy="1666313"/>
          </a:xfrm>
          <a:prstGeom prst="wedgeRoundRectCallout">
            <a:avLst>
              <a:gd name="adj1" fmla="val 70134"/>
              <a:gd name="adj2" fmla="val 50333"/>
              <a:gd name="adj3" fmla="val 16667"/>
            </a:avLst>
          </a:prstGeom>
          <a:solidFill>
            <a:schemeClr val="bg1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Медизделия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признаны незарегистрированными через год после поставки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2B043EB-1D07-634C-81B2-F679684C325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653" t="35417" r="18681" b="41250"/>
          <a:stretch/>
        </p:blipFill>
        <p:spPr>
          <a:xfrm>
            <a:off x="8872848" y="113652"/>
            <a:ext cx="3052655" cy="1214128"/>
          </a:xfrm>
          <a:prstGeom prst="rect">
            <a:avLst/>
          </a:prstGeom>
        </p:spPr>
      </p:pic>
      <p:sp>
        <p:nvSpPr>
          <p:cNvPr id="62" name="Прямоугольник с одним скругленным углом 61">
            <a:extLst>
              <a:ext uri="{FF2B5EF4-FFF2-40B4-BE49-F238E27FC236}">
                <a16:creationId xmlns:a16="http://schemas.microsoft.com/office/drawing/2014/main" id="{B5E24CB4-351C-CB4E-9B55-78CBAD384403}"/>
              </a:ext>
            </a:extLst>
          </p:cNvPr>
          <p:cNvSpPr/>
          <p:nvPr/>
        </p:nvSpPr>
        <p:spPr>
          <a:xfrm>
            <a:off x="0" y="326453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F636D0E-2001-BD4E-99A0-DDAF88F91DB6}"/>
              </a:ext>
            </a:extLst>
          </p:cNvPr>
          <p:cNvSpPr/>
          <p:nvPr/>
        </p:nvSpPr>
        <p:spPr>
          <a:xfrm>
            <a:off x="0" y="666695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60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D9EB5-1FCA-0A4B-91C7-43BCC985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41DE8-D4C6-9D40-A00F-993FE9DEE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37292" r="13472" b="38333"/>
          <a:stretch/>
        </p:blipFill>
        <p:spPr>
          <a:xfrm>
            <a:off x="8979408" y="128016"/>
            <a:ext cx="3047999" cy="105196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E2D8C-B4F4-BD45-988B-E8D72EEF287E}"/>
              </a:ext>
            </a:extLst>
          </p:cNvPr>
          <p:cNvSpPr txBox="1"/>
          <p:nvPr/>
        </p:nvSpPr>
        <p:spPr>
          <a:xfrm>
            <a:off x="816247" y="1445156"/>
            <a:ext cx="356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Ст.238.1 </a:t>
            </a:r>
            <a:r>
              <a:rPr lang="ru-RU" sz="32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 РФ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010EB-92F5-B748-B911-1F14E1810355}"/>
              </a:ext>
            </a:extLst>
          </p:cNvPr>
          <p:cNvSpPr txBox="1"/>
          <p:nvPr/>
        </p:nvSpPr>
        <p:spPr>
          <a:xfrm>
            <a:off x="816247" y="2576042"/>
            <a:ext cx="1016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 сбыт незарегистрированных медицинских изделий</a:t>
            </a:r>
            <a:endParaRPr lang="ru-RU" sz="24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с одним скругленным углом 12">
            <a:extLst>
              <a:ext uri="{FF2B5EF4-FFF2-40B4-BE49-F238E27FC236}">
                <a16:creationId xmlns:a16="http://schemas.microsoft.com/office/drawing/2014/main" id="{E33FE537-D4CD-3C4F-AA60-B44FE081AA65}"/>
              </a:ext>
            </a:extLst>
          </p:cNvPr>
          <p:cNvSpPr/>
          <p:nvPr/>
        </p:nvSpPr>
        <p:spPr>
          <a:xfrm>
            <a:off x="0" y="338326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5EB06A9-F52B-9148-BDFD-6AFFB172ED23}"/>
              </a:ext>
            </a:extLst>
          </p:cNvPr>
          <p:cNvSpPr/>
          <p:nvPr/>
        </p:nvSpPr>
        <p:spPr>
          <a:xfrm>
            <a:off x="0" y="678568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одним скругленным углом 14">
            <a:extLst>
              <a:ext uri="{FF2B5EF4-FFF2-40B4-BE49-F238E27FC236}">
                <a16:creationId xmlns:a16="http://schemas.microsoft.com/office/drawing/2014/main" id="{0A76CAE7-AAC8-CE4A-A457-1E5ED40F286D}"/>
              </a:ext>
            </a:extLst>
          </p:cNvPr>
          <p:cNvSpPr/>
          <p:nvPr/>
        </p:nvSpPr>
        <p:spPr>
          <a:xfrm>
            <a:off x="10150549" y="6119118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BE0476-488C-BE47-A9AD-7EDD92A93925}"/>
              </a:ext>
            </a:extLst>
          </p:cNvPr>
          <p:cNvSpPr/>
          <p:nvPr/>
        </p:nvSpPr>
        <p:spPr>
          <a:xfrm>
            <a:off x="10150549" y="6459360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793D-1CBA-7640-B7B5-608B542748FF}"/>
              </a:ext>
            </a:extLst>
          </p:cNvPr>
          <p:cNvSpPr txBox="1"/>
          <p:nvPr/>
        </p:nvSpPr>
        <p:spPr>
          <a:xfrm>
            <a:off x="816247" y="4433769"/>
            <a:ext cx="1016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незарегистрированное медицинское изделие?</a:t>
            </a:r>
            <a:endParaRPr lang="ru-RU" sz="24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Современные медицинские технологии, медицинское оборудование, медтехника,  Некрасовская ул., 68, лит.К, Самара, Россия — Яндекс.Карты">
            <a:extLst>
              <a:ext uri="{FF2B5EF4-FFF2-40B4-BE49-F238E27FC236}">
                <a16:creationId xmlns:a16="http://schemas.microsoft.com/office/drawing/2014/main" id="{1E4D840A-1B55-5A4B-ADEB-B2B4071F5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2356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BAB13E-A2CF-0047-96A4-9462A8F13CC6}"/>
              </a:ext>
            </a:extLst>
          </p:cNvPr>
          <p:cNvSpPr/>
          <p:nvPr/>
        </p:nvSpPr>
        <p:spPr>
          <a:xfrm>
            <a:off x="0" y="0"/>
            <a:ext cx="12193524" cy="6856718"/>
          </a:xfrm>
          <a:prstGeom prst="rect">
            <a:avLst/>
          </a:prstGeom>
          <a:solidFill>
            <a:schemeClr val="dk1">
              <a:alpha val="67761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65474-3C99-0F43-9B96-89C38D87A268}"/>
              </a:ext>
            </a:extLst>
          </p:cNvPr>
          <p:cNvSpPr txBox="1"/>
          <p:nvPr/>
        </p:nvSpPr>
        <p:spPr>
          <a:xfrm>
            <a:off x="769811" y="1938266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ТЕОРИИ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EE67397-B972-7845-8F54-881C6C97F54E}"/>
              </a:ext>
            </a:extLst>
          </p:cNvPr>
          <p:cNvCxnSpPr>
            <a:cxnSpLocks/>
          </p:cNvCxnSpPr>
          <p:nvPr/>
        </p:nvCxnSpPr>
        <p:spPr>
          <a:xfrm flipH="1">
            <a:off x="411480" y="3596640"/>
            <a:ext cx="11049000" cy="0"/>
          </a:xfrm>
          <a:prstGeom prst="line">
            <a:avLst/>
          </a:prstGeom>
          <a:ln w="22225">
            <a:solidFill>
              <a:srgbClr val="8EA727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77780C-9095-2D40-BAD9-B1FFCDA43B55}"/>
              </a:ext>
            </a:extLst>
          </p:cNvPr>
          <p:cNvSpPr txBox="1"/>
          <p:nvPr/>
        </p:nvSpPr>
        <p:spPr>
          <a:xfrm>
            <a:off x="5867971" y="1678603"/>
            <a:ext cx="506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НЕЗАРЕГИСТРИРОВАННОЕ МИ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7C221-E27B-514D-85E3-4069480E6AA0}"/>
              </a:ext>
            </a:extLst>
          </p:cNvPr>
          <p:cNvSpPr txBox="1"/>
          <p:nvPr/>
        </p:nvSpPr>
        <p:spPr>
          <a:xfrm>
            <a:off x="8129397" y="4470291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0F8A3-26B5-6A47-A3EB-C9F5957A2D84}"/>
              </a:ext>
            </a:extLst>
          </p:cNvPr>
          <p:cNvSpPr txBox="1"/>
          <p:nvPr/>
        </p:nvSpPr>
        <p:spPr>
          <a:xfrm>
            <a:off x="6148197" y="5432257"/>
            <a:ext cx="506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НЕСООТВЕТСТВУЮЩИЕЕ КРД</a:t>
            </a:r>
            <a:endParaRPr lang="ru-RU" sz="2400" dirty="0"/>
          </a:p>
        </p:txBody>
      </p:sp>
      <p:sp>
        <p:nvSpPr>
          <p:cNvPr id="11" name="Прямоугольник с одним скругленным углом 10">
            <a:extLst>
              <a:ext uri="{FF2B5EF4-FFF2-40B4-BE49-F238E27FC236}">
                <a16:creationId xmlns:a16="http://schemas.microsoft.com/office/drawing/2014/main" id="{96955EF3-1DE3-5042-A5DA-292669091171}"/>
              </a:ext>
            </a:extLst>
          </p:cNvPr>
          <p:cNvSpPr/>
          <p:nvPr/>
        </p:nvSpPr>
        <p:spPr>
          <a:xfrm>
            <a:off x="0" y="548458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1CB3EC-E95A-D943-942B-72E3588A7C41}"/>
              </a:ext>
            </a:extLst>
          </p:cNvPr>
          <p:cNvSpPr/>
          <p:nvPr/>
        </p:nvSpPr>
        <p:spPr>
          <a:xfrm>
            <a:off x="0" y="888700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одним скругленным углом 12">
            <a:extLst>
              <a:ext uri="{FF2B5EF4-FFF2-40B4-BE49-F238E27FC236}">
                <a16:creationId xmlns:a16="http://schemas.microsoft.com/office/drawing/2014/main" id="{82E03B5B-3FC9-F34B-BF34-10FB86C7EC36}"/>
              </a:ext>
            </a:extLst>
          </p:cNvPr>
          <p:cNvSpPr/>
          <p:nvPr/>
        </p:nvSpPr>
        <p:spPr>
          <a:xfrm>
            <a:off x="10145977" y="6088165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399FC6-F45B-E446-BE33-BE2DFE8DD2BA}"/>
              </a:ext>
            </a:extLst>
          </p:cNvPr>
          <p:cNvSpPr/>
          <p:nvPr/>
        </p:nvSpPr>
        <p:spPr>
          <a:xfrm>
            <a:off x="10145977" y="6428407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EDB29-3723-FF4D-AA41-F2EA0A0C1E7E}"/>
              </a:ext>
            </a:extLst>
          </p:cNvPr>
          <p:cNvSpPr txBox="1"/>
          <p:nvPr/>
        </p:nvSpPr>
        <p:spPr>
          <a:xfrm>
            <a:off x="364807" y="4650258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ПРАКТИКЕ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37FD7-BC7A-0D4E-ADFF-9EF7854037DA}"/>
              </a:ext>
            </a:extLst>
          </p:cNvPr>
          <p:cNvSpPr txBox="1"/>
          <p:nvPr/>
        </p:nvSpPr>
        <p:spPr>
          <a:xfrm>
            <a:off x="5867971" y="4192754"/>
            <a:ext cx="506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НЕЗАРЕГИСТРИРОВАННОЕ МИ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46A71-C38D-A34D-BD55-25237178B9C4}"/>
              </a:ext>
            </a:extLst>
          </p:cNvPr>
          <p:cNvSpPr txBox="1"/>
          <p:nvPr/>
        </p:nvSpPr>
        <p:spPr>
          <a:xfrm>
            <a:off x="8085773" y="1673580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CD4904-2DAE-374D-A5B5-FD11D30BF12E}"/>
              </a:ext>
            </a:extLst>
          </p:cNvPr>
          <p:cNvSpPr txBox="1"/>
          <p:nvPr/>
        </p:nvSpPr>
        <p:spPr>
          <a:xfrm>
            <a:off x="5867971" y="2538431"/>
            <a:ext cx="506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НЕВНЕСЕННОЕ В РЕЕСТР</a:t>
            </a:r>
          </a:p>
        </p:txBody>
      </p:sp>
    </p:spTree>
    <p:extLst>
      <p:ext uri="{BB962C8B-B14F-4D97-AF65-F5344CB8AC3E}">
        <p14:creationId xmlns:p14="http://schemas.microsoft.com/office/powerpoint/2010/main" val="26299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53646-C597-AB49-891E-225E6EF4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C27A8D-CC90-F244-BCFF-F843C791A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37292" r="13472" b="38333"/>
          <a:stretch/>
        </p:blipFill>
        <p:spPr>
          <a:xfrm>
            <a:off x="8686800" y="0"/>
            <a:ext cx="3505200" cy="1209759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601E1-437B-BB4C-A344-D630A8243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0" t="20267"/>
          <a:stretch/>
        </p:blipFill>
        <p:spPr>
          <a:xfrm rot="10800000">
            <a:off x="0" y="0"/>
            <a:ext cx="2761488" cy="2773857"/>
          </a:xfrm>
          <a:prstGeom prst="rect">
            <a:avLst/>
          </a:prstGeom>
        </p:spPr>
      </p:pic>
      <p:sp>
        <p:nvSpPr>
          <p:cNvPr id="7" name="Google Shape;146;p4">
            <a:extLst>
              <a:ext uri="{FF2B5EF4-FFF2-40B4-BE49-F238E27FC236}">
                <a16:creationId xmlns:a16="http://schemas.microsoft.com/office/drawing/2014/main" id="{B3F16DF9-4D32-1A4C-A31E-4E75C5C422BD}"/>
              </a:ext>
            </a:extLst>
          </p:cNvPr>
          <p:cNvSpPr txBox="1"/>
          <p:nvPr/>
        </p:nvSpPr>
        <p:spPr>
          <a:xfrm>
            <a:off x="514048" y="3178203"/>
            <a:ext cx="48992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Montserrat"/>
              </a:rPr>
              <a:t>ПОЗИЦИЯ</a:t>
            </a:r>
            <a:r>
              <a:rPr lang="ru-RU" sz="28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Montserrat"/>
              </a:rPr>
              <a:t> </a:t>
            </a:r>
            <a:r>
              <a:rPr lang="ru-RU" sz="2800" b="1" dirty="0">
                <a:solidFill>
                  <a:srgbClr val="8EA72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Montserrat"/>
              </a:rPr>
              <a:t>РЗН</a:t>
            </a:r>
          </a:p>
          <a:p>
            <a:pPr marL="0" marR="0" lvl="0" indent="0" algn="just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8EA72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Montserrat"/>
              </a:rPr>
              <a:t>И СЛЕДСТВИЯ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747553F-0E93-EE44-8FB2-EFBA3A1D3006}"/>
              </a:ext>
            </a:extLst>
          </p:cNvPr>
          <p:cNvCxnSpPr>
            <a:cxnSpLocks/>
          </p:cNvCxnSpPr>
          <p:nvPr/>
        </p:nvCxnSpPr>
        <p:spPr>
          <a:xfrm>
            <a:off x="4660392" y="1666959"/>
            <a:ext cx="0" cy="4307121"/>
          </a:xfrm>
          <a:prstGeom prst="line">
            <a:avLst/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3C9522-5EFD-A541-B037-E22C519AE70A}"/>
              </a:ext>
            </a:extLst>
          </p:cNvPr>
          <p:cNvSpPr/>
          <p:nvPr/>
        </p:nvSpPr>
        <p:spPr>
          <a:xfrm>
            <a:off x="5068822" y="1954771"/>
            <a:ext cx="71167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МИ имеет расхождения с КРД к РУ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 не распространяется на данное МИ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r>
              <a:rPr lang="ru-RU" sz="2400" b="1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является незарегистрированным</a:t>
            </a:r>
          </a:p>
          <a:p>
            <a:endParaRPr lang="ru-RU" sz="24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E2A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9 из 10 проверок в рамках госконтроля выявляются такие расхождения</a:t>
            </a: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:a16="http://schemas.microsoft.com/office/drawing/2014/main" id="{9C1F77BC-4254-E94F-9319-3FA6B22FCD02}"/>
              </a:ext>
            </a:extLst>
          </p:cNvPr>
          <p:cNvSpPr/>
          <p:nvPr/>
        </p:nvSpPr>
        <p:spPr>
          <a:xfrm>
            <a:off x="-2" y="606361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BAD55B-F40C-184B-907C-DF8C1D261BE1}"/>
              </a:ext>
            </a:extLst>
          </p:cNvPr>
          <p:cNvSpPr/>
          <p:nvPr/>
        </p:nvSpPr>
        <p:spPr>
          <a:xfrm>
            <a:off x="-2" y="946603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одним скругленным углом 11">
            <a:extLst>
              <a:ext uri="{FF2B5EF4-FFF2-40B4-BE49-F238E27FC236}">
                <a16:creationId xmlns:a16="http://schemas.microsoft.com/office/drawing/2014/main" id="{C1E16DC3-09C1-9B4D-A9EF-0CD9E6C1CCF5}"/>
              </a:ext>
            </a:extLst>
          </p:cNvPr>
          <p:cNvSpPr/>
          <p:nvPr/>
        </p:nvSpPr>
        <p:spPr>
          <a:xfrm>
            <a:off x="10144098" y="5914359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2DAF01-6031-0344-BEFD-55252E196A48}"/>
              </a:ext>
            </a:extLst>
          </p:cNvPr>
          <p:cNvSpPr/>
          <p:nvPr/>
        </p:nvSpPr>
        <p:spPr>
          <a:xfrm>
            <a:off x="10144098" y="6254601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A65CAC-89EB-0343-8866-31FF707EB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4531"/>
          <a:stretch/>
        </p:blipFill>
        <p:spPr>
          <a:xfrm>
            <a:off x="8293395" y="1938667"/>
            <a:ext cx="3921191" cy="4850958"/>
          </a:xfrm>
          <a:prstGeom prst="rect">
            <a:avLst/>
          </a:prstGeom>
        </p:spPr>
      </p:pic>
      <p:pic>
        <p:nvPicPr>
          <p:cNvPr id="4098" name="Picture 2" descr="Теневая экономика Украины достигает 45% - МВФ | Экономическая правда">
            <a:extLst>
              <a:ext uri="{FF2B5EF4-FFF2-40B4-BE49-F238E27FC236}">
                <a16:creationId xmlns:a16="http://schemas.microsoft.com/office/drawing/2014/main" id="{DA432371-43B3-1747-8EE8-8883EFF55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52894"/>
          <a:stretch/>
        </p:blipFill>
        <p:spPr bwMode="auto">
          <a:xfrm>
            <a:off x="0" y="0"/>
            <a:ext cx="4827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DC6DFD-5C8F-6F4B-8B19-7CDE44B38915}"/>
              </a:ext>
            </a:extLst>
          </p:cNvPr>
          <p:cNvSpPr/>
          <p:nvPr/>
        </p:nvSpPr>
        <p:spPr>
          <a:xfrm>
            <a:off x="-1524" y="-1282"/>
            <a:ext cx="4828705" cy="6859282"/>
          </a:xfrm>
          <a:prstGeom prst="rect">
            <a:avLst/>
          </a:prstGeom>
          <a:solidFill>
            <a:schemeClr val="dk1">
              <a:alpha val="67761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58417-CF23-9F48-BFB4-5904169622B0}"/>
              </a:ext>
            </a:extLst>
          </p:cNvPr>
          <p:cNvSpPr txBox="1"/>
          <p:nvPr/>
        </p:nvSpPr>
        <p:spPr>
          <a:xfrm>
            <a:off x="763389" y="2097122"/>
            <a:ext cx="406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ПРОИЗВОДИТЕЛЯ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C06925-5E77-BF4D-84D6-6C3FB4BA8934}"/>
              </a:ext>
            </a:extLst>
          </p:cNvPr>
          <p:cNvSpPr/>
          <p:nvPr/>
        </p:nvSpPr>
        <p:spPr>
          <a:xfrm>
            <a:off x="7077740" y="1751426"/>
            <a:ext cx="4210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 было зарегистрировано и внесено в реестр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2A183C-12C2-1A45-9250-3F316CFC723A}"/>
              </a:ext>
            </a:extLst>
          </p:cNvPr>
          <p:cNvSpPr/>
          <p:nvPr/>
        </p:nvSpPr>
        <p:spPr>
          <a:xfrm>
            <a:off x="7055154" y="2925098"/>
            <a:ext cx="5136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Никто даже не предполагал, что МИ могут признать «незарегистрированным»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34454C-5420-EA4F-9862-97856D5119F1}"/>
              </a:ext>
            </a:extLst>
          </p:cNvPr>
          <p:cNvSpPr/>
          <p:nvPr/>
        </p:nvSpPr>
        <p:spPr>
          <a:xfrm>
            <a:off x="7077740" y="3962524"/>
            <a:ext cx="4713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 несоответствиях узнали только из информационного письма РЗН, спустя значительное время после поставки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C44F3F-A65B-B64C-A054-A3952A080D89}"/>
              </a:ext>
            </a:extLst>
          </p:cNvPr>
          <p:cNvSpPr/>
          <p:nvPr/>
        </p:nvSpPr>
        <p:spPr>
          <a:xfrm>
            <a:off x="7077740" y="5551489"/>
            <a:ext cx="4550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Готовы были провести коррекционные мероприятия, но доступ был ограничен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C8634F-A640-1747-9C4E-02E0C8A8B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3" t="40991" r="18681" b="41250"/>
          <a:stretch/>
        </p:blipFill>
        <p:spPr>
          <a:xfrm>
            <a:off x="9046466" y="245460"/>
            <a:ext cx="3052655" cy="924104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B103C79-137A-D046-BD27-6C0FC6F20326}"/>
              </a:ext>
            </a:extLst>
          </p:cNvPr>
          <p:cNvCxnSpPr>
            <a:cxnSpLocks/>
          </p:cNvCxnSpPr>
          <p:nvPr/>
        </p:nvCxnSpPr>
        <p:spPr>
          <a:xfrm>
            <a:off x="4827181" y="2097122"/>
            <a:ext cx="1995378" cy="0"/>
          </a:xfrm>
          <a:prstGeom prst="line">
            <a:avLst/>
          </a:prstGeom>
          <a:ln w="25400">
            <a:solidFill>
              <a:srgbClr val="8EA72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9A5BE0A-2EA0-7341-8A4C-08BE8D7E6E12}"/>
              </a:ext>
            </a:extLst>
          </p:cNvPr>
          <p:cNvCxnSpPr>
            <a:cxnSpLocks/>
          </p:cNvCxnSpPr>
          <p:nvPr/>
        </p:nvCxnSpPr>
        <p:spPr>
          <a:xfrm>
            <a:off x="4827181" y="3279041"/>
            <a:ext cx="1995378" cy="0"/>
          </a:xfrm>
          <a:prstGeom prst="line">
            <a:avLst/>
          </a:prstGeom>
          <a:ln w="25400">
            <a:solidFill>
              <a:srgbClr val="8EA72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3353F80-792F-F446-89AE-45C7E09CCAE9}"/>
              </a:ext>
            </a:extLst>
          </p:cNvPr>
          <p:cNvCxnSpPr>
            <a:cxnSpLocks/>
          </p:cNvCxnSpPr>
          <p:nvPr/>
        </p:nvCxnSpPr>
        <p:spPr>
          <a:xfrm>
            <a:off x="4827181" y="4524889"/>
            <a:ext cx="1995378" cy="0"/>
          </a:xfrm>
          <a:prstGeom prst="line">
            <a:avLst/>
          </a:prstGeom>
          <a:ln w="25400">
            <a:solidFill>
              <a:srgbClr val="8EA72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CDC9FF5-8D81-8445-8F26-7E4FBD6ADD9D}"/>
              </a:ext>
            </a:extLst>
          </p:cNvPr>
          <p:cNvCxnSpPr>
            <a:cxnSpLocks/>
          </p:cNvCxnSpPr>
          <p:nvPr/>
        </p:nvCxnSpPr>
        <p:spPr>
          <a:xfrm>
            <a:off x="4827181" y="6059321"/>
            <a:ext cx="1995378" cy="0"/>
          </a:xfrm>
          <a:prstGeom prst="line">
            <a:avLst/>
          </a:prstGeom>
          <a:ln w="25400">
            <a:solidFill>
              <a:srgbClr val="8EA72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с одним скругленным углом 17">
            <a:extLst>
              <a:ext uri="{FF2B5EF4-FFF2-40B4-BE49-F238E27FC236}">
                <a16:creationId xmlns:a16="http://schemas.microsoft.com/office/drawing/2014/main" id="{EBF408A3-B243-7B4D-95F4-BC6ACFD892A8}"/>
              </a:ext>
            </a:extLst>
          </p:cNvPr>
          <p:cNvSpPr/>
          <p:nvPr/>
        </p:nvSpPr>
        <p:spPr>
          <a:xfrm>
            <a:off x="-1524" y="579868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22A56D-C741-8B4B-BD48-B03A3F33D3A3}"/>
              </a:ext>
            </a:extLst>
          </p:cNvPr>
          <p:cNvSpPr/>
          <p:nvPr/>
        </p:nvSpPr>
        <p:spPr>
          <a:xfrm>
            <a:off x="-1524" y="920110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одним скругленным углом 19">
            <a:extLst>
              <a:ext uri="{FF2B5EF4-FFF2-40B4-BE49-F238E27FC236}">
                <a16:creationId xmlns:a16="http://schemas.microsoft.com/office/drawing/2014/main" id="{9B58EA1E-55F4-D444-8E01-1C8C6CF9BD5F}"/>
              </a:ext>
            </a:extLst>
          </p:cNvPr>
          <p:cNvSpPr/>
          <p:nvPr/>
        </p:nvSpPr>
        <p:spPr>
          <a:xfrm>
            <a:off x="2785730" y="5883385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2DBB7E0-B372-B944-A2A8-D92C1230D371}"/>
              </a:ext>
            </a:extLst>
          </p:cNvPr>
          <p:cNvSpPr/>
          <p:nvPr/>
        </p:nvSpPr>
        <p:spPr>
          <a:xfrm>
            <a:off x="2785730" y="6223627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8826F9-8D10-284F-935E-0EF9BE4A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4531"/>
          <a:stretch/>
        </p:blipFill>
        <p:spPr>
          <a:xfrm rot="10800000">
            <a:off x="4848030" y="44508"/>
            <a:ext cx="3964139" cy="4904090"/>
          </a:xfrm>
          <a:prstGeom prst="rect">
            <a:avLst/>
          </a:prstGeom>
        </p:spPr>
      </p:pic>
      <p:pic>
        <p:nvPicPr>
          <p:cNvPr id="6150" name="Picture 6" descr="Уголовное дело о многомиллионной контрабанде древесины из Иркутской области  ушло в суд | Новости Иркутска, Иркутской области">
            <a:extLst>
              <a:ext uri="{FF2B5EF4-FFF2-40B4-BE49-F238E27FC236}">
                <a16:creationId xmlns:a16="http://schemas.microsoft.com/office/drawing/2014/main" id="{71DF7B33-5909-A145-806E-BB7A3D24D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45"/>
          <a:stretch/>
        </p:blipFill>
        <p:spPr bwMode="auto">
          <a:xfrm>
            <a:off x="-45754" y="0"/>
            <a:ext cx="4872936" cy="69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9A5BE0A-2EA0-7341-8A4C-08BE8D7E6E12}"/>
              </a:ext>
            </a:extLst>
          </p:cNvPr>
          <p:cNvCxnSpPr>
            <a:cxnSpLocks/>
          </p:cNvCxnSpPr>
          <p:nvPr/>
        </p:nvCxnSpPr>
        <p:spPr>
          <a:xfrm>
            <a:off x="4827180" y="3704343"/>
            <a:ext cx="1552355" cy="0"/>
          </a:xfrm>
          <a:prstGeom prst="line">
            <a:avLst/>
          </a:prstGeom>
          <a:ln w="25400">
            <a:solidFill>
              <a:srgbClr val="8EA72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DC6DFD-5C8F-6F4B-8B19-7CDE44B38915}"/>
              </a:ext>
            </a:extLst>
          </p:cNvPr>
          <p:cNvSpPr/>
          <p:nvPr/>
        </p:nvSpPr>
        <p:spPr>
          <a:xfrm>
            <a:off x="-37344" y="-1"/>
            <a:ext cx="4864524" cy="6922999"/>
          </a:xfrm>
          <a:prstGeom prst="rect">
            <a:avLst/>
          </a:prstGeom>
          <a:solidFill>
            <a:schemeClr val="dk1">
              <a:alpha val="75409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58417-CF23-9F48-BFB4-5904169622B0}"/>
              </a:ext>
            </a:extLst>
          </p:cNvPr>
          <p:cNvSpPr txBox="1"/>
          <p:nvPr/>
        </p:nvSpPr>
        <p:spPr>
          <a:xfrm>
            <a:off x="1019583" y="2138059"/>
            <a:ext cx="35733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СЛЕДСТВИЯ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C8634F-A640-1747-9C4E-02E0C8A8B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53" t="40991" r="18681" b="41250"/>
          <a:stretch/>
        </p:blipFill>
        <p:spPr>
          <a:xfrm>
            <a:off x="9046466" y="245460"/>
            <a:ext cx="3052655" cy="9241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24D7E9-0393-C845-A12D-901614802EED}"/>
              </a:ext>
            </a:extLst>
          </p:cNvPr>
          <p:cNvSpPr/>
          <p:nvPr/>
        </p:nvSpPr>
        <p:spPr>
          <a:xfrm>
            <a:off x="6489403" y="2032712"/>
            <a:ext cx="57025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ЗНАЛИ ОБ ИЗМЕНЕНИЯХ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28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ИМЕЛИ УМЫСЕЛ НА ПОСТАВКУ НЕЗАРЕГИСТРИРОВАННЫХ</a:t>
            </a:r>
          </a:p>
          <a:p>
            <a:r>
              <a:rPr lang="ru-RU" sz="2800" dirty="0">
                <a:solidFill>
                  <a:srgbClr val="8EA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28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СОВЕРШИЛИ ПРЕСТУПЛЕНИЕ</a:t>
            </a:r>
          </a:p>
          <a:p>
            <a:endParaRPr lang="ru-RU" sz="28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solidFill>
                <a:srgbClr val="8EA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с одним скругленным углом 20">
            <a:extLst>
              <a:ext uri="{FF2B5EF4-FFF2-40B4-BE49-F238E27FC236}">
                <a16:creationId xmlns:a16="http://schemas.microsoft.com/office/drawing/2014/main" id="{E987A238-2CA1-854F-B495-AFE553BAC92D}"/>
              </a:ext>
            </a:extLst>
          </p:cNvPr>
          <p:cNvSpPr/>
          <p:nvPr/>
        </p:nvSpPr>
        <p:spPr>
          <a:xfrm>
            <a:off x="-66602" y="653385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541A279-092B-DD40-9BFB-3AA76489B41A}"/>
              </a:ext>
            </a:extLst>
          </p:cNvPr>
          <p:cNvSpPr/>
          <p:nvPr/>
        </p:nvSpPr>
        <p:spPr>
          <a:xfrm>
            <a:off x="-66602" y="993627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одним скругленным углом 22">
            <a:extLst>
              <a:ext uri="{FF2B5EF4-FFF2-40B4-BE49-F238E27FC236}">
                <a16:creationId xmlns:a16="http://schemas.microsoft.com/office/drawing/2014/main" id="{3FA33DB1-0ED8-FB4B-BD00-E7B2B0AA0A49}"/>
              </a:ext>
            </a:extLst>
          </p:cNvPr>
          <p:cNvSpPr/>
          <p:nvPr/>
        </p:nvSpPr>
        <p:spPr>
          <a:xfrm>
            <a:off x="2785729" y="6005707"/>
            <a:ext cx="2041451" cy="175936"/>
          </a:xfrm>
          <a:prstGeom prst="round1Rect">
            <a:avLst/>
          </a:prstGeom>
          <a:solidFill>
            <a:srgbClr val="8EA727"/>
          </a:solidFill>
          <a:ln>
            <a:solidFill>
              <a:srgbClr val="8EA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27A2804-06AD-6C4D-9921-4BF785462E48}"/>
              </a:ext>
            </a:extLst>
          </p:cNvPr>
          <p:cNvSpPr/>
          <p:nvPr/>
        </p:nvSpPr>
        <p:spPr>
          <a:xfrm>
            <a:off x="2785729" y="6345949"/>
            <a:ext cx="2041451" cy="175937"/>
          </a:xfrm>
          <a:prstGeom prst="rect">
            <a:avLst/>
          </a:prstGeom>
          <a:solidFill>
            <a:srgbClr val="E2A961"/>
          </a:solidFill>
          <a:ln>
            <a:solidFill>
              <a:srgbClr val="E2A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1322</Words>
  <Application>Microsoft Macintosh PowerPoint</Application>
  <PresentationFormat>Широкоэкранный</PresentationFormat>
  <Paragraphs>181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DejaVu Sans</vt:lpstr>
      <vt:lpstr>Exo 2</vt:lpstr>
      <vt:lpstr>Gill Sans Nova Light</vt:lpstr>
      <vt:lpstr>Lato Light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7795</dc:creator>
  <cp:lastModifiedBy>Владимир Китсинг</cp:lastModifiedBy>
  <cp:revision>191</cp:revision>
  <dcterms:created xsi:type="dcterms:W3CDTF">2021-07-15T18:55:24Z</dcterms:created>
  <dcterms:modified xsi:type="dcterms:W3CDTF">2021-08-26T20:25:35Z</dcterms:modified>
</cp:coreProperties>
</file>